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5" r:id="rId2"/>
    <p:sldId id="256" r:id="rId3"/>
    <p:sldId id="257" r:id="rId4"/>
    <p:sldId id="296" r:id="rId5"/>
    <p:sldId id="301" r:id="rId6"/>
    <p:sldId id="300" r:id="rId7"/>
    <p:sldId id="302" r:id="rId8"/>
    <p:sldId id="309" r:id="rId9"/>
    <p:sldId id="312" r:id="rId10"/>
    <p:sldId id="316" r:id="rId11"/>
    <p:sldId id="317" r:id="rId12"/>
    <p:sldId id="311" r:id="rId13"/>
    <p:sldId id="258" r:id="rId14"/>
    <p:sldId id="260" r:id="rId15"/>
    <p:sldId id="310" r:id="rId16"/>
    <p:sldId id="318" r:id="rId17"/>
    <p:sldId id="281" r:id="rId18"/>
    <p:sldId id="299" r:id="rId19"/>
    <p:sldId id="265" r:id="rId20"/>
    <p:sldId id="304" r:id="rId21"/>
    <p:sldId id="288" r:id="rId22"/>
    <p:sldId id="263" r:id="rId23"/>
    <p:sldId id="270" r:id="rId24"/>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50" d="100"/>
          <a:sy n="50" d="100"/>
        </p:scale>
        <p:origin x="92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53" cy="513630"/>
          </a:xfrm>
          <a:prstGeom prst="rect">
            <a:avLst/>
          </a:prstGeom>
        </p:spPr>
        <p:txBody>
          <a:bodyPr vert="horz" lIns="95463" tIns="47732" rIns="95463" bIns="47732" rtlCol="0"/>
          <a:lstStyle>
            <a:lvl1pPr algn="l">
              <a:defRPr sz="1300"/>
            </a:lvl1pPr>
          </a:lstStyle>
          <a:p>
            <a:endParaRPr lang="en-GB" dirty="0"/>
          </a:p>
        </p:txBody>
      </p:sp>
      <p:sp>
        <p:nvSpPr>
          <p:cNvPr id="3" name="Date Placeholder 2"/>
          <p:cNvSpPr>
            <a:spLocks noGrp="1"/>
          </p:cNvSpPr>
          <p:nvPr>
            <p:ph type="dt" sz="quarter" idx="1"/>
          </p:nvPr>
        </p:nvSpPr>
        <p:spPr>
          <a:xfrm>
            <a:off x="4022448" y="0"/>
            <a:ext cx="3078352" cy="513630"/>
          </a:xfrm>
          <a:prstGeom prst="rect">
            <a:avLst/>
          </a:prstGeom>
        </p:spPr>
        <p:txBody>
          <a:bodyPr vert="horz" lIns="95463" tIns="47732" rIns="95463" bIns="47732" rtlCol="0"/>
          <a:lstStyle>
            <a:lvl1pPr algn="r">
              <a:defRPr sz="1300"/>
            </a:lvl1pPr>
          </a:lstStyle>
          <a:p>
            <a:fld id="{937E1491-12F5-4273-B3DB-269069122C2C}" type="datetimeFigureOut">
              <a:rPr lang="en-GB" smtClean="0"/>
              <a:t>22/01/2020</a:t>
            </a:fld>
            <a:endParaRPr lang="en-GB" dirty="0"/>
          </a:p>
        </p:txBody>
      </p:sp>
      <p:sp>
        <p:nvSpPr>
          <p:cNvPr id="4" name="Footer Placeholder 3"/>
          <p:cNvSpPr>
            <a:spLocks noGrp="1"/>
          </p:cNvSpPr>
          <p:nvPr>
            <p:ph type="ftr" sz="quarter" idx="2"/>
          </p:nvPr>
        </p:nvSpPr>
        <p:spPr>
          <a:xfrm>
            <a:off x="1" y="9717808"/>
            <a:ext cx="3078353" cy="513630"/>
          </a:xfrm>
          <a:prstGeom prst="rect">
            <a:avLst/>
          </a:prstGeom>
        </p:spPr>
        <p:txBody>
          <a:bodyPr vert="horz" lIns="95463" tIns="47732" rIns="95463" bIns="47732"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2448" y="9717808"/>
            <a:ext cx="3078352" cy="513630"/>
          </a:xfrm>
          <a:prstGeom prst="rect">
            <a:avLst/>
          </a:prstGeom>
        </p:spPr>
        <p:txBody>
          <a:bodyPr vert="horz" lIns="95463" tIns="47732" rIns="95463" bIns="47732" rtlCol="0" anchor="b"/>
          <a:lstStyle>
            <a:lvl1pPr algn="r">
              <a:defRPr sz="1300"/>
            </a:lvl1pPr>
          </a:lstStyle>
          <a:p>
            <a:fld id="{B03C327F-4546-4932-A436-A9C4A3C4E861}" type="slidenum">
              <a:rPr lang="en-GB" smtClean="0"/>
              <a:t>‹#›</a:t>
            </a:fld>
            <a:endParaRPr lang="en-GB" dirty="0"/>
          </a:p>
        </p:txBody>
      </p:sp>
    </p:spTree>
    <p:extLst>
      <p:ext uri="{BB962C8B-B14F-4D97-AF65-F5344CB8AC3E}">
        <p14:creationId xmlns:p14="http://schemas.microsoft.com/office/powerpoint/2010/main" val="4616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B801F000-C698-4611-BCDA-C80D893EBFEA}" type="datetimeFigureOut">
              <a:rPr lang="en-GB" smtClean="0"/>
              <a:t>22/01/2020</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4425"/>
            <a:ext cx="5683250" cy="4027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8675"/>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5" y="9718675"/>
            <a:ext cx="3078163" cy="512763"/>
          </a:xfrm>
          <a:prstGeom prst="rect">
            <a:avLst/>
          </a:prstGeom>
        </p:spPr>
        <p:txBody>
          <a:bodyPr vert="horz" lIns="91440" tIns="45720" rIns="91440" bIns="45720" rtlCol="0" anchor="b"/>
          <a:lstStyle>
            <a:lvl1pPr algn="r">
              <a:defRPr sz="1200"/>
            </a:lvl1pPr>
          </a:lstStyle>
          <a:p>
            <a:fld id="{466FE201-9959-484E-B376-AF653A21EB14}" type="slidenum">
              <a:rPr lang="en-GB" smtClean="0"/>
              <a:t>‹#›</a:t>
            </a:fld>
            <a:endParaRPr lang="en-GB"/>
          </a:p>
        </p:txBody>
      </p:sp>
    </p:spTree>
    <p:extLst>
      <p:ext uri="{BB962C8B-B14F-4D97-AF65-F5344CB8AC3E}">
        <p14:creationId xmlns:p14="http://schemas.microsoft.com/office/powerpoint/2010/main" val="6565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a:t>
            </a:fld>
            <a:endParaRPr lang="en-GB"/>
          </a:p>
        </p:txBody>
      </p:sp>
    </p:spTree>
    <p:extLst>
      <p:ext uri="{BB962C8B-B14F-4D97-AF65-F5344CB8AC3E}">
        <p14:creationId xmlns:p14="http://schemas.microsoft.com/office/powerpoint/2010/main" val="371667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18</a:t>
            </a:fld>
            <a:endParaRPr lang="en-GB"/>
          </a:p>
        </p:txBody>
      </p:sp>
    </p:spTree>
    <p:extLst>
      <p:ext uri="{BB962C8B-B14F-4D97-AF65-F5344CB8AC3E}">
        <p14:creationId xmlns:p14="http://schemas.microsoft.com/office/powerpoint/2010/main" val="305894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19</a:t>
            </a:fld>
            <a:endParaRPr lang="en-GB"/>
          </a:p>
        </p:txBody>
      </p:sp>
    </p:spTree>
    <p:extLst>
      <p:ext uri="{BB962C8B-B14F-4D97-AF65-F5344CB8AC3E}">
        <p14:creationId xmlns:p14="http://schemas.microsoft.com/office/powerpoint/2010/main" val="189923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20</a:t>
            </a:fld>
            <a:endParaRPr lang="en-GB"/>
          </a:p>
        </p:txBody>
      </p:sp>
    </p:spTree>
    <p:extLst>
      <p:ext uri="{BB962C8B-B14F-4D97-AF65-F5344CB8AC3E}">
        <p14:creationId xmlns:p14="http://schemas.microsoft.com/office/powerpoint/2010/main" val="212405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21</a:t>
            </a:fld>
            <a:endParaRPr lang="en-GB"/>
          </a:p>
        </p:txBody>
      </p:sp>
    </p:spTree>
    <p:extLst>
      <p:ext uri="{BB962C8B-B14F-4D97-AF65-F5344CB8AC3E}">
        <p14:creationId xmlns:p14="http://schemas.microsoft.com/office/powerpoint/2010/main" val="246598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a:t>
            </a:fld>
            <a:endParaRPr lang="en-GB"/>
          </a:p>
        </p:txBody>
      </p:sp>
    </p:spTree>
    <p:extLst>
      <p:ext uri="{BB962C8B-B14F-4D97-AF65-F5344CB8AC3E}">
        <p14:creationId xmlns:p14="http://schemas.microsoft.com/office/powerpoint/2010/main" val="69753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3</a:t>
            </a:fld>
            <a:endParaRPr lang="en-GB"/>
          </a:p>
        </p:txBody>
      </p:sp>
    </p:spTree>
    <p:extLst>
      <p:ext uri="{BB962C8B-B14F-4D97-AF65-F5344CB8AC3E}">
        <p14:creationId xmlns:p14="http://schemas.microsoft.com/office/powerpoint/2010/main" val="149880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r>
              <a:rPr lang="en-GB" baseline="0" dirty="0" smtClean="0"/>
              <a:t> </a:t>
            </a:r>
            <a:r>
              <a:rPr lang="en-GB" dirty="0" smtClean="0"/>
              <a:t>– thumbs up when you know how many dots there are, NO SHOUTING out.</a:t>
            </a:r>
          </a:p>
          <a:p>
            <a:r>
              <a:rPr lang="en-GB" dirty="0" smtClean="0"/>
              <a:t>Finger is you can see the dots in another way – share</a:t>
            </a:r>
          </a:p>
          <a:p>
            <a:r>
              <a:rPr lang="en-GB" dirty="0" err="1" smtClean="0"/>
              <a:t>Subitising</a:t>
            </a:r>
            <a:r>
              <a:rPr lang="en-GB" dirty="0" smtClean="0"/>
              <a:t> – automatic recognition (</a:t>
            </a:r>
            <a:r>
              <a:rPr lang="en-GB" dirty="0" err="1" smtClean="0"/>
              <a:t>latin</a:t>
            </a:r>
            <a:r>
              <a:rPr lang="en-GB" dirty="0" smtClean="0"/>
              <a:t>) without counting.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4</a:t>
            </a:fld>
            <a:endParaRPr lang="en-GB"/>
          </a:p>
        </p:txBody>
      </p:sp>
    </p:spTree>
    <p:extLst>
      <p:ext uri="{BB962C8B-B14F-4D97-AF65-F5344CB8AC3E}">
        <p14:creationId xmlns:p14="http://schemas.microsoft.com/office/powerpoint/2010/main" val="207233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12</a:t>
            </a:fld>
            <a:endParaRPr lang="en-GB"/>
          </a:p>
        </p:txBody>
      </p:sp>
    </p:spTree>
    <p:extLst>
      <p:ext uri="{BB962C8B-B14F-4D97-AF65-F5344CB8AC3E}">
        <p14:creationId xmlns:p14="http://schemas.microsoft.com/office/powerpoint/2010/main" val="234459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when teachers</a:t>
            </a:r>
            <a:r>
              <a:rPr lang="en-GB" baseline="0" dirty="0" smtClean="0"/>
              <a:t> plan a Maths lesson, e.g. addition – symbols, context, correct language.</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13</a:t>
            </a:fld>
            <a:endParaRPr lang="en-GB"/>
          </a:p>
        </p:txBody>
      </p:sp>
    </p:spTree>
    <p:extLst>
      <p:ext uri="{BB962C8B-B14F-4D97-AF65-F5344CB8AC3E}">
        <p14:creationId xmlns:p14="http://schemas.microsoft.com/office/powerpoint/2010/main" val="112387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- 2015 – New Maths Curriculum – called Mastery curriculum. This means that teachers should focus on key concepts and not move on until all children have mastered that particular area.</a:t>
            </a:r>
            <a:r>
              <a:rPr lang="en-GB" baseline="0" dirty="0" smtClean="0"/>
              <a:t> Within Maths there are three main elements that inter-weave.</a:t>
            </a:r>
          </a:p>
          <a:p>
            <a:r>
              <a:rPr lang="en-GB" baseline="0" dirty="0" smtClean="0"/>
              <a:t>Fluent – </a:t>
            </a:r>
          </a:p>
          <a:p>
            <a:r>
              <a:rPr lang="en-GB" baseline="0" dirty="0" smtClean="0"/>
              <a:t>Reasoning – </a:t>
            </a:r>
          </a:p>
          <a:p>
            <a:r>
              <a:rPr lang="en-GB" baseline="0" dirty="0" smtClean="0"/>
              <a:t>Problem solving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14</a:t>
            </a:fld>
            <a:endParaRPr lang="en-GB"/>
          </a:p>
        </p:txBody>
      </p:sp>
    </p:spTree>
    <p:extLst>
      <p:ext uri="{BB962C8B-B14F-4D97-AF65-F5344CB8AC3E}">
        <p14:creationId xmlns:p14="http://schemas.microsoft.com/office/powerpoint/2010/main" val="198840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- 2015 – New Maths Curriculum – called Mastery curriculum. This means that teachers should focus on key concepts and not move on until all children have mastered that particular area.</a:t>
            </a:r>
            <a:r>
              <a:rPr lang="en-GB" baseline="0" dirty="0" smtClean="0"/>
              <a:t> Within Maths there are three main elements that inter-weave.</a:t>
            </a:r>
          </a:p>
          <a:p>
            <a:r>
              <a:rPr lang="en-GB" baseline="0" dirty="0" smtClean="0"/>
              <a:t>Fluent – </a:t>
            </a:r>
          </a:p>
          <a:p>
            <a:r>
              <a:rPr lang="en-GB" baseline="0" dirty="0" smtClean="0"/>
              <a:t>Reasoning – </a:t>
            </a:r>
          </a:p>
          <a:p>
            <a:r>
              <a:rPr lang="en-GB" baseline="0" dirty="0" smtClean="0"/>
              <a:t>Problem solving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15</a:t>
            </a:fld>
            <a:endParaRPr lang="en-GB"/>
          </a:p>
        </p:txBody>
      </p:sp>
    </p:spTree>
    <p:extLst>
      <p:ext uri="{BB962C8B-B14F-4D97-AF65-F5344CB8AC3E}">
        <p14:creationId xmlns:p14="http://schemas.microsoft.com/office/powerpoint/2010/main" val="76946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17</a:t>
            </a:fld>
            <a:endParaRPr lang="en-GB"/>
          </a:p>
        </p:txBody>
      </p:sp>
    </p:spTree>
    <p:extLst>
      <p:ext uri="{BB962C8B-B14F-4D97-AF65-F5344CB8AC3E}">
        <p14:creationId xmlns:p14="http://schemas.microsoft.com/office/powerpoint/2010/main" val="333141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867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5305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57354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55004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28098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93198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5156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12637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7458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50487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22/01/2020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08212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F9227-6E22-410B-8B02-C1F9BCC7B67B}" type="datetimeFigureOut">
              <a:rPr lang="en-GB" smtClean="0"/>
              <a:t>22/01/2020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AE780-0C89-4BF0-9B04-7446D1EBA615}" type="slidenum">
              <a:rPr lang="en-GB" smtClean="0"/>
              <a:t>‹#›</a:t>
            </a:fld>
            <a:endParaRPr lang="en-GB" dirty="0"/>
          </a:p>
        </p:txBody>
      </p:sp>
    </p:spTree>
    <p:extLst>
      <p:ext uri="{BB962C8B-B14F-4D97-AF65-F5344CB8AC3E}">
        <p14:creationId xmlns:p14="http://schemas.microsoft.com/office/powerpoint/2010/main" val="371789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Maths at Little </a:t>
            </a:r>
            <a:r>
              <a:rPr lang="en-GB" dirty="0" err="1" smtClean="0"/>
              <a:t>Gaddesden</a:t>
            </a:r>
            <a:r>
              <a:rPr lang="en-GB" dirty="0" smtClean="0"/>
              <a:t> in Class 2</a:t>
            </a:r>
            <a:endParaRPr lang="en-GB" dirty="0"/>
          </a:p>
        </p:txBody>
      </p:sp>
      <p:pic>
        <p:nvPicPr>
          <p:cNvPr id="6" name="Picture 5"/>
          <p:cNvPicPr>
            <a:picLocks noChangeAspect="1"/>
          </p:cNvPicPr>
          <p:nvPr/>
        </p:nvPicPr>
        <p:blipFill>
          <a:blip r:embed="rId3"/>
          <a:stretch>
            <a:fillRect/>
          </a:stretch>
        </p:blipFill>
        <p:spPr>
          <a:xfrm>
            <a:off x="466983" y="4707792"/>
            <a:ext cx="2967633" cy="1465139"/>
          </a:xfrm>
          <a:prstGeom prst="rect">
            <a:avLst/>
          </a:prstGeom>
        </p:spPr>
      </p:pic>
      <p:pic>
        <p:nvPicPr>
          <p:cNvPr id="3" name="Picture 2"/>
          <p:cNvPicPr>
            <a:picLocks noChangeAspect="1"/>
          </p:cNvPicPr>
          <p:nvPr/>
        </p:nvPicPr>
        <p:blipFill>
          <a:blip r:embed="rId4"/>
          <a:stretch>
            <a:fillRect/>
          </a:stretch>
        </p:blipFill>
        <p:spPr>
          <a:xfrm>
            <a:off x="466983" y="1210551"/>
            <a:ext cx="2604145" cy="1884088"/>
          </a:xfrm>
          <a:prstGeom prst="rect">
            <a:avLst/>
          </a:prstGeom>
        </p:spPr>
      </p:pic>
      <p:pic>
        <p:nvPicPr>
          <p:cNvPr id="9" name="Picture 8"/>
          <p:cNvPicPr>
            <a:picLocks noChangeAspect="1"/>
          </p:cNvPicPr>
          <p:nvPr/>
        </p:nvPicPr>
        <p:blipFill>
          <a:blip r:embed="rId5"/>
          <a:stretch>
            <a:fillRect/>
          </a:stretch>
        </p:blipFill>
        <p:spPr>
          <a:xfrm>
            <a:off x="6012160" y="1406877"/>
            <a:ext cx="2511030" cy="2096977"/>
          </a:xfrm>
          <a:prstGeom prst="rect">
            <a:avLst/>
          </a:prstGeom>
        </p:spPr>
      </p:pic>
      <p:pic>
        <p:nvPicPr>
          <p:cNvPr id="10" name="Picture 9"/>
          <p:cNvPicPr>
            <a:picLocks noChangeAspect="1"/>
          </p:cNvPicPr>
          <p:nvPr/>
        </p:nvPicPr>
        <p:blipFill>
          <a:blip r:embed="rId6"/>
          <a:stretch>
            <a:fillRect/>
          </a:stretch>
        </p:blipFill>
        <p:spPr>
          <a:xfrm>
            <a:off x="3203848" y="2368655"/>
            <a:ext cx="2400300" cy="2000250"/>
          </a:xfrm>
          <a:prstGeom prst="rect">
            <a:avLst/>
          </a:prstGeom>
        </p:spPr>
      </p:pic>
      <p:pic>
        <p:nvPicPr>
          <p:cNvPr id="11" name="Picture 10"/>
          <p:cNvPicPr>
            <a:picLocks noChangeAspect="1"/>
          </p:cNvPicPr>
          <p:nvPr/>
        </p:nvPicPr>
        <p:blipFill>
          <a:blip r:embed="rId7"/>
          <a:stretch>
            <a:fillRect/>
          </a:stretch>
        </p:blipFill>
        <p:spPr>
          <a:xfrm>
            <a:off x="5722899" y="4382388"/>
            <a:ext cx="2978473" cy="2115948"/>
          </a:xfrm>
          <a:prstGeom prst="rect">
            <a:avLst/>
          </a:prstGeom>
        </p:spPr>
      </p:pic>
    </p:spTree>
    <p:extLst>
      <p:ext uri="{BB962C8B-B14F-4D97-AF65-F5344CB8AC3E}">
        <p14:creationId xmlns:p14="http://schemas.microsoft.com/office/powerpoint/2010/main" val="44528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267744" y="260648"/>
            <a:ext cx="4896544" cy="646331"/>
          </a:xfrm>
          <a:prstGeom prst="rect">
            <a:avLst/>
          </a:prstGeom>
        </p:spPr>
        <p:txBody>
          <a:bodyPr wrap="square">
            <a:spAutoFit/>
          </a:bodyPr>
          <a:lstStyle/>
          <a:p>
            <a:pPr algn="ctr"/>
            <a:r>
              <a:rPr lang="en-GB" sz="3600" b="1" dirty="0"/>
              <a:t>Teaching for Mastery</a:t>
            </a:r>
          </a:p>
        </p:txBody>
      </p:sp>
      <p:sp>
        <p:nvSpPr>
          <p:cNvPr id="4" name="Rectangle 3"/>
          <p:cNvSpPr/>
          <p:nvPr/>
        </p:nvSpPr>
        <p:spPr>
          <a:xfrm>
            <a:off x="1115616" y="1340768"/>
            <a:ext cx="7200800" cy="3046988"/>
          </a:xfrm>
          <a:prstGeom prst="rect">
            <a:avLst/>
          </a:prstGeom>
        </p:spPr>
        <p:txBody>
          <a:bodyPr wrap="square">
            <a:spAutoFit/>
          </a:bodyPr>
          <a:lstStyle/>
          <a:p>
            <a:pPr marL="571500" indent="-571500">
              <a:buFont typeface="Arial" panose="020B0604020202020204" pitchFamily="34" charset="0"/>
              <a:buChar char="•"/>
            </a:pPr>
            <a:r>
              <a:rPr lang="en-GB" sz="2400" dirty="0"/>
              <a:t>Using spoken and written language with confidence and clarity to explain and justify mathematical reasoning.</a:t>
            </a:r>
          </a:p>
          <a:p>
            <a:pPr marL="571500" indent="-571500">
              <a:buFont typeface="Arial" panose="020B0604020202020204" pitchFamily="34" charset="0"/>
              <a:buChar char="•"/>
            </a:pPr>
            <a:r>
              <a:rPr lang="en-GB" sz="2400" dirty="0"/>
              <a:t>Having a deep conceptual understanding of mathematical concepts and skills.</a:t>
            </a:r>
          </a:p>
          <a:p>
            <a:pPr marL="571500" indent="-571500">
              <a:buFont typeface="Arial" panose="020B0604020202020204" pitchFamily="34" charset="0"/>
              <a:buChar char="•"/>
            </a:pPr>
            <a:r>
              <a:rPr lang="en-GB" sz="2400" dirty="0"/>
              <a:t>Developing mathematical thinking, including generalising, classifying and comparing and modifying.</a:t>
            </a:r>
          </a:p>
        </p:txBody>
      </p:sp>
    </p:spTree>
    <p:extLst>
      <p:ext uri="{BB962C8B-B14F-4D97-AF65-F5344CB8AC3E}">
        <p14:creationId xmlns:p14="http://schemas.microsoft.com/office/powerpoint/2010/main" val="246652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267744" y="260648"/>
            <a:ext cx="4896544" cy="1200329"/>
          </a:xfrm>
          <a:prstGeom prst="rect">
            <a:avLst/>
          </a:prstGeom>
        </p:spPr>
        <p:txBody>
          <a:bodyPr wrap="square">
            <a:spAutoFit/>
          </a:bodyPr>
          <a:lstStyle/>
          <a:p>
            <a:pPr algn="ctr"/>
            <a:r>
              <a:rPr lang="en-GB" sz="3600" b="1" dirty="0" smtClean="0"/>
              <a:t>What does it mean to master something?</a:t>
            </a:r>
            <a:endParaRPr lang="en-GB" sz="3600" b="1" dirty="0"/>
          </a:p>
        </p:txBody>
      </p:sp>
      <p:sp>
        <p:nvSpPr>
          <p:cNvPr id="4" name="Rectangle 3"/>
          <p:cNvSpPr/>
          <p:nvPr/>
        </p:nvSpPr>
        <p:spPr>
          <a:xfrm>
            <a:off x="611560" y="1844824"/>
            <a:ext cx="8208912" cy="2862322"/>
          </a:xfrm>
          <a:prstGeom prst="rect">
            <a:avLst/>
          </a:prstGeom>
        </p:spPr>
        <p:txBody>
          <a:bodyPr wrap="square">
            <a:spAutoFit/>
          </a:bodyPr>
          <a:lstStyle/>
          <a:p>
            <a:pPr marL="571500" indent="-571500">
              <a:buFont typeface="Arial" panose="020B0604020202020204" pitchFamily="34" charset="0"/>
              <a:buChar char="•"/>
            </a:pPr>
            <a:r>
              <a:rPr lang="en-GB" sz="3600" dirty="0" smtClean="0"/>
              <a:t>I know how to do it</a:t>
            </a:r>
          </a:p>
          <a:p>
            <a:pPr marL="571500" indent="-571500">
              <a:buFont typeface="Arial" panose="020B0604020202020204" pitchFamily="34" charset="0"/>
              <a:buChar char="•"/>
            </a:pPr>
            <a:r>
              <a:rPr lang="en-GB" sz="3600" dirty="0" smtClean="0"/>
              <a:t>It becomes automatic and I don’t need to think about it.</a:t>
            </a:r>
          </a:p>
          <a:p>
            <a:pPr marL="571500" indent="-571500">
              <a:buFont typeface="Arial" panose="020B0604020202020204" pitchFamily="34" charset="0"/>
              <a:buChar char="•"/>
            </a:pPr>
            <a:r>
              <a:rPr lang="en-GB" sz="3600" dirty="0" smtClean="0"/>
              <a:t>I’m really good at doing it.</a:t>
            </a:r>
          </a:p>
          <a:p>
            <a:pPr marL="571500" indent="-571500">
              <a:buFont typeface="Arial" panose="020B0604020202020204" pitchFamily="34" charset="0"/>
              <a:buChar char="•"/>
            </a:pPr>
            <a:r>
              <a:rPr lang="en-GB" sz="3600" dirty="0" smtClean="0"/>
              <a:t>I can show someone else how to do it</a:t>
            </a:r>
            <a:endParaRPr lang="en-GB" sz="3600" dirty="0"/>
          </a:p>
        </p:txBody>
      </p:sp>
      <p:sp>
        <p:nvSpPr>
          <p:cNvPr id="3" name="Rectangle 2"/>
          <p:cNvSpPr/>
          <p:nvPr/>
        </p:nvSpPr>
        <p:spPr>
          <a:xfrm>
            <a:off x="1547664" y="4869160"/>
            <a:ext cx="6552728" cy="923330"/>
          </a:xfrm>
          <a:prstGeom prst="rect">
            <a:avLst/>
          </a:prstGeom>
        </p:spPr>
        <p:txBody>
          <a:bodyPr wrap="square">
            <a:spAutoFit/>
          </a:bodyPr>
          <a:lstStyle/>
          <a:p>
            <a:r>
              <a:rPr lang="en-GB" b="1" i="1" dirty="0">
                <a:solidFill>
                  <a:srgbClr val="002060"/>
                </a:solidFill>
              </a:rPr>
              <a:t>“In mathematics, you know you’ve mastered something when you can apply it to a totally new problem in an unfamiliar situation.” </a:t>
            </a:r>
            <a:r>
              <a:rPr lang="en-GB" b="1" i="1" dirty="0" err="1">
                <a:solidFill>
                  <a:srgbClr val="002060"/>
                </a:solidFill>
              </a:rPr>
              <a:t>Dr.</a:t>
            </a:r>
            <a:r>
              <a:rPr lang="en-GB" b="1" i="1" dirty="0">
                <a:solidFill>
                  <a:srgbClr val="002060"/>
                </a:solidFill>
              </a:rPr>
              <a:t> Helen Drury, Director of Mathematics Mastery</a:t>
            </a:r>
          </a:p>
        </p:txBody>
      </p:sp>
    </p:spTree>
    <p:extLst>
      <p:ext uri="{BB962C8B-B14F-4D97-AF65-F5344CB8AC3E}">
        <p14:creationId xmlns:p14="http://schemas.microsoft.com/office/powerpoint/2010/main" val="1774175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859216" cy="4277072"/>
          </a:xfrm>
        </p:spPr>
        <p:txBody>
          <a:bodyPr>
            <a:normAutofit fontScale="92500" lnSpcReduction="10000"/>
          </a:bodyPr>
          <a:lstStyle/>
          <a:p>
            <a:pPr marL="0" indent="0">
              <a:buNone/>
            </a:pPr>
            <a:r>
              <a:rPr lang="en-GB" sz="2800" dirty="0" smtClean="0"/>
              <a:t>Children need to understand our number system, starting with counting numbers, building an understanding of how our numbers work and fit together. This includes exploring place value and comparing and ordering numbers then </a:t>
            </a:r>
          </a:p>
          <a:p>
            <a:pPr marL="0" indent="0">
              <a:buNone/>
            </a:pPr>
            <a:r>
              <a:rPr lang="en-GB" sz="2800" dirty="0" smtClean="0"/>
              <a:t>applying this understanding in different contexts.</a:t>
            </a:r>
          </a:p>
          <a:p>
            <a:pPr marL="0" indent="0">
              <a:buNone/>
            </a:pPr>
            <a:r>
              <a:rPr lang="en-GB" sz="2800" dirty="0"/>
              <a:t>Children are also expected to learn key maths facts like times tables and addition facts by heart to free up working memory and give them the mental space to focus on new concepts. </a:t>
            </a:r>
            <a:r>
              <a:rPr lang="en-GB" sz="2800" b="1" dirty="0">
                <a:solidFill>
                  <a:srgbClr val="FF0000"/>
                </a:solidFill>
              </a:rPr>
              <a:t>At Key Stage 1, number pairs to 10 are key! </a:t>
            </a:r>
          </a:p>
        </p:txBody>
      </p:sp>
      <p:sp>
        <p:nvSpPr>
          <p:cNvPr id="2" name="Title 1"/>
          <p:cNvSpPr>
            <a:spLocks noGrp="1"/>
          </p:cNvSpPr>
          <p:nvPr>
            <p:ph type="title"/>
          </p:nvPr>
        </p:nvSpPr>
        <p:spPr/>
        <p:txBody>
          <a:bodyPr/>
          <a:lstStyle/>
          <a:p>
            <a:r>
              <a:rPr lang="en-GB" dirty="0" smtClean="0"/>
              <a:t>Number Sense!</a:t>
            </a:r>
            <a:endParaRPr lang="en-GB" dirty="0"/>
          </a:p>
        </p:txBody>
      </p:sp>
      <p:sp>
        <p:nvSpPr>
          <p:cNvPr id="4" name="AutoShape 2" descr="data:image/jpeg;base64,/9j/4AAQSkZJRgABAQAAAQABAAD/2wCEAAkGBxQTEhUUExQVFhUWGRwbFxgYGRwgIBwdHxweHyAeHx8fHyggHBolHSAaIjEjJSkrLi4uHyEzODMuNyktLysBCgoKDg0OGxAQGzQkICQ0NDQ0NCwsLCw0NDQvLCwsLCwsLCwsLCwsLCwsLCwsLCwsLCwsLCwsLCwsLCwsLCwsLP/AABEIALkBEQMBEQACEQEDEQH/xAAcAAACAgMBAQAAAAAAAAAAAAAFBgAHAgMEAQj/xABDEAACAQIEBAMGAwYFAgUFAAABAhEAAwQSITEFBkFREyJhBzJxgZGhFEKxI1JicsHRM0OS4fCC8RYkorLCFVNzk9L/xAAbAQACAwEBAQAAAAAAAAAAAAAABAIDBQEGB//EADURAAICAgEDAwIEBAYDAQEAAAECAAMEESEFEjETQVEiYRRxgZEyobHwBiNCwdHhFVLxMyT/2gAMAwEAAhEDEQA/ALxohIaITWqQdNu1cndzZXZySiElEJKISUQkohJRCSiElEJKISUQkohJRCSiEGvxhRce2EdigJOUA6hQ0ATmmCNYyyYmdKIT2xxm0QuY+GWYqFcrMggEaEqdSBIJEkDfSiElvilh2AS6hY7AMDOk/PSfoe1EIQWiE9ohJRCSiElEJKISUQkohJRCSiElEJKISUQkohJRCSiElEJhnPb70QkzHt96ISZj2+9EJMx7feiEmY9vvRCTMe33ohNJxqzGZJ/mFc3I96/M9/Fr3X/UKNiHevzPfxI7r/qFGxDvX5k/Ejuv+oV3cO9fmZJdnaD8DROgg+J6zkbj70Tsi3J1ABHxohPc57feiEmY9vvRCCrvB5uNcDMpYlhlyyHNvw80kfu9DImiExscHKHMrkEk54CgEEgwBELt07t1gghMsPwYKUgt5FtKNv8AKzx9c5n4UQhXMe33ohJmPb70QkzHt96ISZz2+9EJMx7feiEmY9vvRCTMe33ohJmPb70QkzHt96ISZj2+9EJMx7feiE8znt96N+0JkjTPpRCZUQkohJRCSiErP2u8ZxmFGHfD3TbtsXD5QJL6FZkHyxm0FPYFVdjHui+RYUXiVNxXn3H3FA/G3gEYjynKZ9WUAn5mnRTj7+kfaQrNn+qXN7GeYMRjMEzYli7W7pRbhGrLlU6xuQSRPw6zWbl1rXZoRlTsR9NwdxShZR5MnozE31/eX6iueqnyJ3tb4mRNTkJQOPOe/cIEl7jEepLGkTyZ4+7bWtr3M7sdyri7Wr2GI7r5h/6ZP1rpRhLbMK9OSpgcrrBGo6VGKEEHRmVqyWYKolmIAHcnQCgczqqWOhLy4BwxcJhkt6eRZc923Y/WadUaGp6/HpFVYUTpxF8ECQRJXeIOo6gkevyoJjGpT/tJ41ft4wLavXbai0hKo7KJYsx0B31j5Ule7d/BnreiYtNuN3OoJ3/xN/sx4xir2LKXLt26nhMxDOxywVAKydGkx9a7Q7FtGV9cw8eqkMigHftLRtv4um8CCe3dgP3jpHbX5tg7nltahQ1KcgXifEmS5CIzkL6ZQTtMkT8qzMnK9K4cjgf1l9VXcs6+D403VYno2XaNRuPWDppV2DbZYhLiRuVVPE75p2VTHxVmJE9qh6qd3Zvmd0dbmvE3cqMwGYqCYHWBt8asXRIkTxKI4fzVizf/ABTX2DTPhknJBmFKyAF7ddJ3r0IxKinYZg25dqPteTHPhXtGuBoxCIUPW2CCPkSc32pW3pYC7rPM7T1cltWj9o28t814bG5hZc5l1KsIaO8dprNux3q/jmxVelh0sy49xkWWCsAUZTmJMRJjf61iZ/UDj2BAvduaOPjG0EiLvs+xi4bDtau3QxFxirAkypA+J3mq6eqVIun2D+RjWZjO79yrxqOd/iFpEDu6qrbE6TIn6xWwhDgMPeZorZjoDmDeauJ3rFtLlpVKZwLhboDoI1H5iKWzLbKq+5PaWUIjt2tFPHcWu3TLOQOgUkAfT+teVvzb7jssR+U2qsausaA/ed/Kl6cSM7MTlIEnf0PymnOlWE5P1MfEXzkAq+kR3Tc/L9K9TMaZ0QkohJRCQ0QiNzzgRfdbV2TaYTlmIZWOoI1B1FYPU8/JwrVeptcTSxKKbqmDrsxVwnJODs3FuKuoDaMcwJP5jM+YCR86x7ev5tqFC3nniM14danYWE8DgLdtBbsW2yrMKgJ31+s1Sr5WTYCxJ3qX6WtT4EqfhXGcQjFUa4WzkZX82ZzpqDrvAjTUV9Lu6Zg3Uk2Jrt9/Hj3nlhmZNdn0tvZ8S5uSeFteyXL6KGRVNxRt4kTHXbePhXiun4ddmQzIdop4+838nJdaAp/iMfL7ZVY9gT9BXpfaYr/wkylOU7tlL63cQ0Jb84ESWf8AKAB2Os7aDvSia7tmeWwzWLfUsPAjpd9pdkHy2bhHclR/erjeJqN1eseATB/FecMLikKXbLIT+fIjwPjownuuo6VTe3ehCnRkq+qYrN/nV7H3mXCcHh/GtXcPldlYarIGsD3D7pAn9awzk5OPalO+7nz+c2KMLBu3koNccDx+upZUV6iQnDjcDbKt5VXQ6gR8jG49DNcInQZXHtR4Th2sHFqQt4FVIkefXKUyzIdN/gD8lchF1v3noOh5Vq2inW1/p94O9mmNtYPDYrG3pyytpABqWALFR6mV+lRoIUFjG+to+RclCedblo4a7kCuTmDkgwsSdTJk6xEab9OlN7E8qfOoRtXlcSpBHpXRIwHisG6E5VJUtqWYk7EliTPl6RWPl9PttsLqRGa71rTmIvA+Z8aZFm2LiqSTCtAkk+YhoG8601TjlTtSf3nnh1HKuYlEBEJYznvF2oF7DKk6gnMA3wOoI+BpizvAg3ULqyBZX5h10uBs+bz5pIPu7RAiSB8zXnrckjILEaP2/rPUIu6x7w1gXJsSAwcgmGBHm3jXcT12NehxKwiLs7+8QuO96nzNzRiXLOrTI013JI1PxkkfI16xjxoTHwKwqdx8knf2h/DIQokknKoI9QNfnV6g+8w7nUkgD3h72V4V24kzoDktq+c9PMICn1Lax/DWb1F19PXvubfT1bYb7R95nw1rFMyOVKImskeZgxJQQwIYHKSD3FePzMOy60OjhdCejx89cdO5Ts7iRwvD2fxDAYa3b8LKZJBY5ojLBiQTBAM6jroVW6faylWs3GH6+rV/VvnzyI4cS4nhbwK3Xti3aVoZWYmYXJk2BbQnLr06HXcRlVQPiZX4+mv61fn+9j7wpjsOuOwLW7bkkqIZo95SGEkabgajTtUL09WsiToyFZhYPeI/BmfEHKiZnAObKQQCDG8xG+u1eTODb3EKNn+/0noPxKBdsY08A4Net4hWuKFUAx5gTMERAPqK0MHBtquDONefeJZWUj1kLHBNz8v0r0cy5nRCSiElEJDRCLPNtvy2n7Ow+s/1FYHXq90q3wZpdNb6mX7TRy0LbOyXEUv7ykgGR1GvY/rS3QjS4KMo7pZn940ynid/N2Pt2cJeBvph2a2623PRisAqBqxBI0ANeqpqJYBRMd29yZSPs24IpT8S/iB0chfN5YAHTrqTrpWT/ifqNqP+FX+EgTT6bjVuvqnzuXxy7hfDsLO7eZvidfsIHyq3p1Iqx1H6xfLt9S0n9Jt47dy4a8QCSLbwB3ynT407saiNxIrMq/hXIt91D3ithP4tW/0jb5kH0pcUn3mBR0u2zljofzjXh/ZxhQPM11z3zAfYCrBSs0V6VSBzsxQ5x5XGEHi23LWZynNup+I94dNBp9YrarXIiGX0w1/VXyIE4bxJ7FxbqHzIfkR2PoapCgN3a5idOZbSw7T4419pfOGvB0VxswBHzE1oT1inYBmnHMRlIUlQZaBJ020+OuknTaomTEoz2i4mw+JJs3LlxhIfPoEIJlVBAO/09eiFxUniez6JValW3Gh7fJjjwrl3PwApHnuK14fEHMv1UAfOr1r3TqZd+Z29U7/YHX+xgLkzm8C26Yu4T4ShrTtqQBAyAbkyFjqZM7VXVbx9Ua6n0v8AzFelfPkf7w7yVzu2Jx5tFclt0bKCfMzCDLdJyg6D11NWV3dz6inUOkjHxvU8nfP2jrzZifDwd9uvhsB8W8o+5FMseJ5fLfspY/aIXFMEL3D8KuFZCiCb1vOinOQPMwYgEhs+/cEVFgSOJnW1mzGQUkfeDOKYJrXD7AZlYXLzuoUyFAXKYOxkydNNeu5i+1SL5FbVYiqx3z/t4lo4fhquBckkOFJU7e7G3Saosw63cWa5E9JVcwrA+0I2rQRQo0VRA16fOm/ykTKj5/xGCu3M2GVXvBvPcEZPWNDLfxCB8a28Cu7W28TA6hbSrFV2CfOvE4uX+X3xKM5dLaq0agtPuztH7wHXrS3UesfhrTSqgnt3y2vfXwZDC6ct695Y638S48Dla0AFAERA20009Kya7DYNsdn3noQoA0IMu8oYRmzG0JO/maD8p7afAmpdi73FThUk77f6zW3K+CMnwAf5c39D+lc7F34gcGj/ANRJwzgODdcy4VBuAGWSQepmd+m+m1SKKJ1cSkc9gnDzjxVrf7FNAAJy6TOgUdhWH1TKcP6KHXE3MDHUjvYRJ4faxD3rv4cKMhzOxOVRpEliRBkH/grb6Xh1riJYzn6vaY2bm3NlPVWo0vuTNl+/ee8rXsSQ9st4WRj5R5ZMsTqdp2IrC6hmv3n01ICn3mzi0KUHeRs/Blm8tY9r9hbjAhjIOkTBjMPRokfGtnGsaysM3mJXIEcgQtV8qkohJRCSiEC8y2C2GeASVIYACTo39prO6nUbcZgPMbwnC3DfiBeF8MxBuJcy+GFO7dR1EDXasTp3TMmuwWeI/k5NHYU87gD2zfh72GtshF3EJfFi2UcEIzwXW5Exoo9QY9a9tj2+iS7eAOZhPV6mk+Zy8lcDNmxasNozv5hmzASehgaZRtXhszJXPz1KD6eAPyE3aKzj0EN5ljcbxr2vDyZfzFlPVQBJ+A71t9Qvvo7TSN/Imdj1pZvv4g7ClbLtcN9nYoD4QiCTqII97fT40lTcmL3Fn2x57fuZewNihQuhvzOlOJePaNxN1B0AkzIBjTUhZjSPNrWrjZPr1d+tfaLXUmp+0ztAVVHh3IBWRmM+UD3hJnT6elMg8SmCsfzJasMqXUcAqCAVkKNpJk5h8BpS1uatTBGHmM14b2VNYDwPMqFLZuPlQau0Ko9TAFRI23E8CQHt+j3PEv8AwdjIiJ+6oH0EU77T2SL2qBPL1+DETtJ7SYFBMlrc+Z8STevtl1a7cMepZtP1rKI2TPpKaqpBb2H9BPoNmuW7Bt4ZEc2beRQzwCygeUwD0/tpvWnz26E+e8Pb3WHWzufOt+cxkZTJkdjO3yrM1Po9eu0a8aEtf2XcoWclvGm4blzXKo0CHVSD1Zt/T0O9OY9Q0Gnk+tdRtLtj60P6xx5wwfi2PDZiqMwzFYmBqIzEDcCfSfk1293E8tkUi1OwnUU19mwdQ6YjQ7ZrX9nqr0te8y26P8PNvEuScZct27ZxFpksjLbBXLAgDouugG9SZS0nfg32IELDQ+0b8DZvratqfDBRFBEk5iAAfNplG8aHofQzHE1UUhQIQtISkPBJHmA216eo6etH5Sc+f+Oco4nCPfDWmXDl2NprZJRbeaQJklDEe99xW5iXo6BS3Mys1GV+8LsRj5U5qw9nDLau5swJJbLIaTJ2JIMabV5bqn+H8zI6j+KUhl443rx7HfHmW42fRXX2a0ZaXA7uayjgGGGYSCDr3B1E761Dp+NbQjLb/EWJ878zQ7w4BWZ8VxORRIJBaCFBJiCSABqSQIgd6dY61OibxiUnLmWe0j9Kh69YPb3Df5zvY2t6nt231GhG39vgatIkREXnzDXAy3gM1t2troYKddZ0KkjedzFYvUMTbm/YHHvNLDvCj09bibhsRcIewx8K1ecNcZkJIgyNhJjsOteqw7sNaKyjglBrWwOf1nk8mrLa6xXUhWbk6P8AtOhrU4mwyN4iK1sABWAVUIhZcLnOUSTAkk96oy83G/DshI7iR7g+T9pfjYl/4lXUHtH2I4A+/mXNb3P/ADpS805sohJRCSiElEJim3zP60QkIrmoT5g41hrd7it6xh2QI99grQQAxaTHXQ5o7kadK078tcfEL2LtQPHuT/xF1oZ7Ro87l18tYb9vbUkt4aSWO5MBZPqZJr570YetlmzWvJ/Kegyz2Y+veObCa9frcx+YKv8AB5uC4GEhlIEQAojTTc6SDWbb01HvFxPO/wBOIyuURX6ftOLieJ8LE2bVpFtlyzZgujE6FSFjchSW6QKtst7LlrA1uTrq9SlrGO9fMCYrnCwquq2hGaG8IaPG4khYB1HU76da7+KTv7PeI32enj+uoLL9h451zE/j3MN7FXPEaFCiFUbKD69SdNaquCXEBwJiV9Xy1LWVcL4I1sfrGj2ecrtmGJvKQBraUjUk/nI6CNvr2pmmvXJkunYRDerYPyljO0Ce1MzbgrHYoFCxygBTmIbZY1kgQpG8zpVZPEmoO+PMq6x7MMRpcs4i3p5rZ1nQjLqsjN18sjTSaV/DN5BnqP8Az9euyys/BjB7MreJw63LeIXLbNwlc0zPmzsD1UlRvH5jVlAZdgzN6xZj2urU/GjqL/tA5WRLf4m1CkN5xPv5m1cTrnDmGG0R2qu2oAdwmh0bqNjWCiznfj/iT2P8ba3iGwxDNbuiRAJysBuY2BGhPcCjFfntlv8AiDGDVi73H85bvEMILqhWAIzAkESCAdiOv94p8HU8hB3E+Z8NhjkZpYfkRZI+MaDToTVD5CJ/EZclLt4E28J5js4gMbZYZdwykH+x+RNdS1XGxONSynUK23BEjY1bIEans1zc5OfG4tba5n222nf+lRexUGzJIhc6EG2uG4K5cJWzh2uplYkW0LDNqpJjruDVq5DMmg3H5yo0qG5HMKYnYDuQPlufsDVZkxFvmbFsuRNkJbzev5RP8p+dYPW77UUKniaXT6lclj5i/kPQn4GvLhgTNfgjWuIw8I4teuAWwPMJDEiYBiGmenm0I109Z9f0vMa+rtbkiYuZjip9jwZo9pWEY4MZASLbKTHQAESfQde0z0prOrZkGpTisockwPyXy/dxOHF685RX/wANQvmygkSxOmsSNNo70knR63HcxI/KNWZzKdLF3iHEVwly4l9811HZRlH5ZlTGyiI+feKRtwnFpWscCN13B6+5veW5wTGm9ZS6UZM6hsrCCJHUdK9LSSUGxozEsUKxAnfVshJRCSiElEJim3zP60Qib7W+JXcPw57ll3Rg6DMhggZtdd9dBp3q/GCs/wBXiQsJ1xK59lmZ3xFxrYHiNnNzQecmSkdhJOm0153/ABeQPT0/J/0/Aj/TGYqwI/WWXyVjbV27iMlxHZMqsFYEr728ba6fI1V0LEsqQu66343LM61WCqD4ilzbxjG4e+9t8Q4XdCMqyh2MgDXofUGtdyw4njcu7KrtKdx1CfLftFtIq2L63C6KJeS0z+Yzrr6TVi2DXMao6h2Vj1Rx8x64djbOIUXLTK4BIkdD1GuoMRpU+DzNSu1bF2h4gHE8iYWGKrdnU5RcOp3jzaUvZi1tzrmdqT00NQJ7T5G+JOCctolwl0ykZW0Gh3jXaR1A/rWVi4Fpfd5P08iOOaUBNSgd3mNc1vxbcyohBvMWFe7hb9q3Ge5bdFkwJZSNT0GtQcbBAl2PYK7VdvAIP7QPyhy62EseC993YGVgwFkTCjqJn3p+AqFaFBomX52UuTcbFXQhC6VgSVBQgMp1mJ1E9CGYz2NTigHMFX+B/i0Nu8hNskNLFhqNiuzbT20NcZQ41H1y/RYPUdNDfAuBWcJbFuygUaZj1Y92O5NdRFQcCKZGRZe3dYdzK/jjLAabgH17108idWoEbMT8RynbbUXHkmWLQc2uvQQT3pRsRSd7jYbQhy1kWLa5RlUEKNwuoBjtIOvoaaVAokd8w5ZxChFOw2+BqW4kyHuIm9xIMaetRYEggHUiODEfjnDQz5bx2/N1MxEHoDtHf4V4bJsycS9lYkk/tqa9Pa6grOrhF1/E8O23+GoyIxhDJGaYEkhduk/WtfoV9rDtb35/+SjMqGu8Rox10KAzEAKepA7g7+hNekMzopcw8eQXFw1tVutP7UkgKqDUhjB1A6xpr1NVOi2DsI3E36ga7QtXLf0nJaw9t2RLL3FZxKo6ZgV3zK4MMkdQSdtJ0rFv6EjHaHU2aOshvpcc/wB/vGDgnDGs5yzSzASQIhROwMmddzTnT8D8LvnZM5lZXr6AHAhpruVMzmABqf8AtWg7qilnOhFACToQHzbzSmCspdgXC7hVUGJG7EH0UH5xUGuXs7lO47g4LZV3p719zA3KPMOEx90O+HtJiokMQrEhYmGIDCJ6/KopYrt45lmZ0+7GXu3tfmPFvc/86UzM0TZRCSiElEJKITBNvmf1ohKK9sHOuHx1m3Ywxd8l3Mze6rQGWBOramZiK0MbHdB3nyfEpa1d6+IxctYUWsCDbVxnt51ts5bLKyFB3if1r5t1G1reo6uI4OiR+c36wBV9HxKi4Bxq7hL4ewTbyQSZIDR+Vh1B10M9a+rfTafT7fp1wf8AieX+oAMTz8T6V4QbGPs4fGNZ1KFrYcCVDiGHYgj7fGsNk7WIjvaCdkRY5n9nUzcwRVD1sMYQ/wAh18M+mq/CqXr34iGT05Lf4eDGPg5s4JcPg2ceI4Yj+JgMzn9Y9BR6gVgnvHsfG9On6fAgfnT2grhHNiwgu3h78mFt9gY1LdcojTrWli4TXfUeBF8jLWrj3grlv2lXrt5bV+wrZ9ENmZmJgqxMj1B07VPLwfSrNinepXi5otcIeNyYvi117ouscty3OUfuTuI+xnevn1ufkNd3719p7RMOkV9oG/vC3BvaIl0ftLYt5TFxs+g7Eae7+nrXoDmOhT1E4fwZjDFV+/sblfaHuXOYkxfiZAR4blZ6MJOUgwNxrG4+hLVN4s3r2lFtJr1udOKwju8iAIjMdfoP6yIjrJqwg7le+J0WsEoMmWJMktrrtIGwMAbAV3UNzpFdnJjdWQR3EUEbEBxEDkx2XE4qzddi+WFzEmSjMGieuq/KkMUkOysY7d4VhD1xCWUhoAJzCPeBH2gwf+9PSWprw75mYlArKck6TEBunQyCBPaYOg6eIDmcvMXFzYseUrmZ9AROgGvXppS19prX6fMAu7Nxl4bcuPYts6+HcZQSu+U9v70whJUExJuCdRd5wwuKaLlvIq21YuS28ajTLJ66fesvqWHXaPUYeAYzjW9v0/M2cp4U5y7BpUEf5casexzyRB80b6aVPplaChCvPx+vmGTYdlYe4pw23fXLdUMAQQDtIIIMdYIFaX3ikrviHK5Nw38K7qsksq+/bbrAzAleuhn0NK0212jvU/n9te0yMrpViW96HQPxN3BsQRxBGIdbKofM2iyU8zmPIjMwk+p7muUZVeQf8s7Et9C6rLHepC6/Tf8ASPeDVXQMmXw3hgR+Ybgk9j86b1qac4Oa8R5FtgiWMkHqB/vWF12/tpCD3jmEm37j7SuuMcbtvau2CrGZXUAx/Gs7H6HXemOmdAzPpdbB2MN/PMUv69RU5+g9yn8oQ5P5ZwqXLV/xryupDIPKF22JAO4MESNzVNOXSlpqu2rgkfY/l/3Ny7qN92N2IAUbn5Ms+0ZkjUafpW2GDDYmDNtdhJRCasTeyKWgmBsASfoNTRCDuB8Ue8o8S2yNlVicjKpkdMwkEHpr8TRCE12+Z/WiE+XeY+GJd4new2CtBFtXWVAXIClPK511y5wSBr9K0LstMfHW67/TK68ZrbCqe8t7A/ssPbRiuZLaqcsxIABidY+NfJslzdkvYPBO56SmoqqqfaJvJXKS8RxuPuNdu2rdtwg8IqM2aQwMgjZROn5q+m4rmvCqXySJh5IBvYj5l7W7YUAKAABAA2AHQDoKr595XE/nPE3FvJlZlGTdSRMkzt8BXnOsXWJavaSOPabPTakdD3D3iNzVxechF3xGNlkuZoJALbDTQmI7xPzYqJdE0du3B/KQcBGfY0o5i9wThr4vE27Ksc11iXc6kDVmYzud9+sV7xm/DUD30NTxSKcm8kyzMd7Oksqt7AvcTE2fMhdyQ5A1DdpEjSBrtWUMxn+m3wZq/hlT6k8iLnCmvcTGKfOLd60AGtBNWMEb6RqrAiJketY/U+kLW/rDnfiamB1JinpMNfMXsYLdj9lOa44hj2ZWzRHQjzCN6Vry7bcN6rF1rXb+svfEVMxLq24O9/oBqXNyVwz8Pg7SMIcy798zGYPqBC/KnsZOysAxTIfvsJnbxbH+EFMgDUsSNlGp6iPjVOVkvUUCje5ytVbezqKx59ws5lviLxhT+5l6sD7gI7jePWqGvyt2aXj2/v8AnIC3H0u2nZg+dbDqHW8hUEqwaAxYdgYJkaiBr0rn4nIV1Uj25kg1LIWBh7hfF7WIE22zCJ/52PcU9VkpYxUeZDt2vd7RT584W9p1xliQwIzR0bYN8D7p/wBzS+SjKwsWNY7hh2NNHBub7d6fGy2WzEbyhgwYY7GZ0P3q9bx4biWqp1xOzHcw4a0J8RGJjRCGJ7bfqak1ygbktQVwhRib4xGJZUsIfLnYAMw2QTvB1b4R8FEHqP6j8D2kLX0O1fMsjD4hXGZGDDupkVoKwbkGIEEeYJ5zvlMFfYb5IHzIH9apygDUwPxLKv4xMuXgIY9Tln3JGm3lGaN/eJO8aUt0sAYqBZLI/wD0MK4iyGUqZAI6Eg/IjUU+6Bl0ZUDo7g/CcHVLbpJbNPmaJ1EdBSdGElNbIp8y6zIZ3DEeJyYDltEDC43iqy5SpUBSPUaz+lUYXTExXLhuZZkZhuAGtTK/zDZtP4UP5BBIEgAad5Mf8mmWza1ftMSLgTbxuzYKeLenKB7wzaA9dNh61HKwqb9NZ7feWLlNSmweJXHNeNs/ibVpLZurla5nLqRAmNVmVJB0MHbvS+PjWYpZcewjuH56+4+Ja34bKr9W/WlPt7/nGOxywbTZFSFc6sssJ+ewrPycbNyb1GSe4DjY14+8vx/w1FbeiNb9o7Ya2FGUaAQB9K9HWgRQo8CJE75m6pzklEJy8Tu5bbEGDsNJ1JAAiRJJIG43ohBnK+HdEKs5hAqG2VjKwUGQc7AgggwDHw1FEIaTb5n9aIQJf5NwT3ziGw6eMTJcSCTEE6GJIqNo9VPTflfiSRyjdy+Z2JwLDj/JT5if1pUYGMP9A/aXfi7j/qM48fjsDw6blw2sP47CWiM5URrA6DrTyIzAKo8RcnnZhPh3EbV9Bcs3EuodmRgw+oO9cKlToicmnifBbN8zdTMQI3YaTPQ1RZRXYdsNy1LnQaU6lRcfwl7As1sW/JmbwnZfeGh6HUiftWK2Gi5A9Uns37TXGS70H09Fte84OTeNphscl+7OQhldgPdzR5oHSQNuhNe+yMfuxwlfgePynh8W/VzGzyZemDxlu6oe26up2ZSCPqKwipU6I1NwEEcSrOK4kcL4214g+BiULNHrv8xcUH4Ma061/EY3b7gxJ29K3fsYI9nXCrmMxfjGAtq4Lt0tPmZmLZR6yCf+9IdRxT6wfjQ8fp7mOYWSvosnOz/KWjzfxi3hkRrrBUYkTqWJjYKoJYRM9orL6gjtWAnnctS2us7c6Equ9g0x2ILkuM5OYFgzKqjQwYyrsBAMGoVq9VYB8+0xifxlxZTofz/OOPBOQMHBD22vXBqzNcZRrtosAazHoKuxbPVXZHuY+cGqs9vmcXMXJ9qzh7lzBhwXGU2maQChzEgsZDeUjeDTJTiVWYwCnsmj2YY1jibioTcRbYzESBmZlA0k6RmltNtqqrrAbYleEx5XfAhPnbjq3rlvCq0TLk7qx1CgHqRDEg9vSuX1NYQq/rNelgu2Mr/l/FYS3dc4gXryOg1s5lKuW1EZhmEddZ00reux+6sKAOPn3iwcg7BnTxrA+BjjZW4zoAHXOIIzJOVhA8wB696ysympMTvVQDuNUWM76Yx2xLo6nEtbVl8RbGGttpbUdWIH5ZB/5EZjaYFyPsPiWgaIXf5wvyuipjcTbsx4QVCQplQ+mg/9X09KvoAFjBfEqt2UBPmGObB/5V/in/vWodTP/wDM/wCUjR/+giVxrmS7hyEsOomSwygwdO9If4ZWxqm7/HtPQ0YNWRtnH89TZj+Zr9u/hwuId0dUZs1tFkOSBoFkCIOpnatzI7hQ7L5H+0oxsCu2qxmTRB0Ofj9Yw8SbF4rDlMJft4e6HCvcK5iFiTlXYNqup9fjWb0vNfLqDuNe0xr6hU2hPOceZvwFq3Cm47aCdoUCWbuZI+taLt28TNy8n0ANDZMA8u8VTiWIAuIqMLZa4qMfOQygdJEA669qUFKvZ3sJRj3/AIhuRrUsRUERGnanpo6gzGcu4a4SxtKGO7LKk/HLE9N+1RKA8ypqK29p0YGytpcmdm10zkEiemgEDsK6BriWKvaPM603Py/SuyUzohJRCcXGADZcNERrJUde7AqPmKITj5au5lveYN+13lD+RN2QBSfv0ohCb31QSzBRMSSBqToNetEIE4nzMLFwB7dwWycpuQIUxqSJzlR1YLFVlwDzLFqLDYhexjFdBcWGQiQykEEdwRuKnviQ1zqUX7T+PJjuJWMOmYJaAXzAiWchmMb5coSNutO42QlVZJ8nxINUxYCTwG4c7Y7CXvC1Bey/+HcETkiM0nXL1B0EUrXktcwV+f0jVuOqL3Ay5+V+PWsbh0v2tmGqndW6qfUVxlKkgxf2k5l4DbxlrwrhYAHMCpiGysoPrEzHpVbIrEd3tJK7JvtlC8V4bcw15rF4Q69ejL0Ze4P22OtepotSxQVnmcihq35lo+xvhwt4R70Qb9wkfyp5R9w1Y/UH7rdfE2MJSKtmZe2DhHiYQYhRLYYlj/8AjbRvoQrfBTXMC3ss0fedy6fUTj2hX2dcF/DYK2GEXLv7W53lhoP+lco+RqrLt9W0mWY9fp1gRR9smb8RhJ9zJcjtmlZ+cRSNu4j1TfaJwcjYm2cUtpvI727qq2mVi2Xcb5wqkD0J71GrXvKel2qAF9xLFY+EzBYEpDmSJbUgjqImP+1JPnV0OalHA5/XzPSLUzjuMX+aOOphcKELA3vNkXdmLKwzkdlmSTuRG5q/EyzehYjWjqKZrDHG9zT7OMIr4e9iba5DccFlI0Phg5gANkLFjE7imgQBuUYgBBYe8HC22Lu/iWX/AAmAZuwctqP4VET6R8aVpvZiHHgeZqNWAOw+8y4Ryo+CW+1vNduPba3bK3PDiYgkRIZSAQwb5DetuzKFuu7gfluLnHYeOYm4jgeLw7C5dUZmze9cBJMbmCSdY3qnqeTjvT6YP+0sx6rA+5anCb/gcJZsTZDizae46wIcAG5K6kGR17zoIpRK07AByJBySxPvOfgHOFg2bb2ML4du4ubdRB7EDUnSsy3qVVDNWF5EcTDstAYnic2J4lcxdy2Crgg5rdrUA9mb0Hrr6Vl35GTln0lI0fj2lq11Ur3e8HcV5Zv4gm7ZtkKdCrnK+YbtDACCdtdvWRXpsGpMSoVfEdwOp1IhWzYO/abOYeC33dsQba2bdtFJDOCQLa9MgParmdTWyDkkH+cMfPoxqChOzs+B8/nGjlriVsMyEFTchwx2OgEdwQAN6810XIWpWosOiCZnZdTOBYviZ898t/jbACNlu2zmtt07EMOqkfSAddj6JgCJjZFIsT7zm5M5PTDqt24p/Ea5iWnf0HlECQAJidydagie5EjRQqAHXMaRdOsAEAkb66farI1PWveWR9PXaPTWjcJqK/kGpPvH9fmen+1chOhNz8v0qUJnRCSiE8YTvRCQKBtpRCBeZBb8IG64SHOUkEglgykQCCRlLbEEDXYGuEbnViTzDxfN5sMHxK5VU3CYHiOxAChozSTotsaRGlLuNniO0t2LphOVsMlm2LTrc8NGCi2r3IYswUAqrAGWJkHTvpUQSDzLnSvt3B/EOV7GIv3762bha7dueFkJLILDiySoX3f2iyJ6EdAYtctsailXZ2nfmIvHMTiluthsW03bJAYDLEkAgyuhOUitzpyVdu1HMz8qyw8E8R89hPEyt/EYYnyugvKP4lIRvqCn+mo9SrGg85Q2xqXRWXGIJ5g5fw+NTJfXNHusDDIf4W6fDY9RVlVr1HamVvWrjRE5cJjMJgLNvDtfQeEgXzMMxjclV6kydqn6dtzFgpO5WbqqhokCabvO2AMqb0g6H9m5BHb3an+Cv/8AWVfj8fx3Ttw3NODeAuItegY5fs0VW2NavlTLFyqW8MJ5zNwGzj7Hhuf4rbrEq3QjoR0I6iqGXfBllla2rqVXxD2d8QQwqJeAPldHCn0MMQQfgT8ap7DMo9OdG7knZh+W+OvAN5rY7veWdo3UMx09arOOC/frmOoMrt7S3ETcba8O5eDXfGNs5TdMnMRoYLEkqDIB9JroULwJlZZZre0tuXvyVw3wMDh7TCG8MFx/E/mYfUkUwBxN6lexAIH5fYYHEXcPeIVbrBrLnZukT0MR857iVKf8pije8ds/zFDiGuN8Ge7Bs3jZI3hVIPyI0I9KvsR2/hbUjXf2+eYn83cAGHsLce49689xVljoBBJCrOnT/ak8irtTbHZ3GKbi7/aO3CcGy4a1acCPDCuD6jUH9KdpBFYBibkFiZWvKHLePtLdwvgpaW3cIt32gqVJ3UAyf3hpHmjoayszpf4i8OTx7xuvL7E7ZZfCOFrhxuXcjz3GiT8hoq+grQxsOrHXVY1FrLWsO2hSmpVPGUERArkIl8W4VbF42nZra3WzWnUxlZjqO2XP0OnnWsK3HUZv1j6XH7Ef8x+u1/S+k+Jy8fXimGtj8L+3Y5UUQpWSR52zeZQBOxjbtTWLTlUv2M20/viQteh17gNN8R4vXhbtl3IhVLMfgJNakRdgqlj7Rc4LzfhsSwUMbN1tAr/mPYH3WPpoagGDeIrjZ1d/APP3hy60ETpqubtvow/T6V0x0TpwhlQe+p+J/ttXROTNdz8v0rsJnRCSiElEJKIQDzRg/Hw121Da7lTDL5pzL/EokgdYjrXR5nfEFck8r2bVqxcykm0pFqWR9DotyVUDMU7aAMd96iy/UfvJNYSoUxQ9pXMN3A8Wt3LRDA4dc9ttj57gkEglG7MPnI0p/GxVuQ78ylrSnG+J28s844K5eNx8SllMrAWbwyMDc8MsTc924M6M0yT59hGtD4lqHWtyYsB5ESfaRj8Jdv20wWRkt+IXuIoAZnKmAR78Zfe13iTFaHT6GQEt7yjJsBhn2GYFmxt6/wDktWchPdnZSB8QEP1FHU2HaFkccaG5YXOfFrrWzZwL/wDmAZciMtu2JDNcZtEGhj8xKmJAJGbiGtm7m5Hj9Zdd3KJWfKeFxVwXrWENwhirXgjwJ1gliRv5tjrGsxWy/o16Nvn24mJY2RdsVDiduP5dxNhS1zDsqjdlhgPU5SYHqavrzKX4UzOuwchPqYbhHlPg+FxYNtnu2r6idGUq47gFfqJ/2Vyr7qG3wQY5h42Pkr26IM1cx8pXsKC5i7a6uojL/MvQeokfCrcfPS3g8GU5XTLKeV5E5uV2v/iLdvDXHQuwzBT5cu7EqfKdO4qWYlYrLMOZDp9lxtCqeJdQrzk9WIA55xGIXCXBhLb3Lz+QZYlQd21PQbR1IrjbA4ldxYL9MprhfA75v4ew+HvW81xAS9tgIBljJEe6DVKqdzGqxbPV7mE+haYm9B1zCG6ZuAQJAECfX4TUSAfMuDhRoTrvXMo0EnoK74lQ5PMW8Hw5r2JFzEuGNs/s7QEKvrB3M/p8AFxSS/c53qMv9CaX3957z1xe9h0teCwVncgkgHQCYE6VcxIHiVU197ai9Z45jSP8cA6a5bUev9KXNzjyP5R/8NV/Zg69zLjAY8Yevkt6fQQakth95z8OvxMbHOOMzKvje8QB+zTqY/dqwFz4ityKralqcMus9m2zRmZQWjaY1+9WxaDObsDcuWC1lc16357aiBmjdJOnmGnxik8zEXITtMtps7G3OXkXFY65ZZsdaW0S37NfzBf4tT8uvcVdTWa0CE717n3kXIJ2IL9o3MSizdw1skXiVBkGApGaZ6g6D5mpOwA1MjqGWir6fufP5e8DezHls3GGLvgRb0sjoz7Ncj90aqvrmPY1CtOdznT8RV/zfnx+UsfFYtFdQWEwZEiQNNY3yyN6tY6M1gCQZGtvnzqRlA90fn21OmhGsR31rv3nJ02mmSNjH6UCE2V2ElEJ4w0ohOXD2pEma5OkwLznwb8XgMTZQnOyHKJOrKcyg+hIj51ZU4VwTOHxKe5K9pN/A2RZNoXra+4GYqyfwzlMrPSNPhAGtbgLZ9SmLi7XBi5zRx25jL9zFXgMxAhBsqrsoO/cz3J+FX1U+lXpZWbO5tGNvHPZbiVi7gx49lgGCEhbizrHmhXA7yD6UrVnqTp5c1XxB/CvZvxG84VrHgL+a5dKwB6BSWY+n3FXWZ1Sj6eZUKCTzLz5W5etYHDrYtAwNWY7ux3Y+vp0AA6Vi2WNY3cYyAANRK9pfDsQil1vBbFx4dVEF2aAoYiJUANoZ+HUXdJr9O1+7nfI+3zKOpP3Ur28e0W+d+Ctwy/ZGGv4gJiNWto5DEoVGmWM8htAQY16U/Tab0YsBseCR7SvsFfaq+JYPIy4nD8PZsabjFc7gMSzi2BIBnUkwSAddQNNghkFXs+j+UZUELz4iDwDEfirl8WWOFD+Jctsh/w4GYAt0SJBAjeKZycRGavIclivGvYxGi/0rGx1AAbn7ywfZvxq5jMCr31JYShcxF2NC0D/AEmQNQaWyqxVZpT/ANR2s9y8z23gcJwsXLxJBuHyjcgb+Gg7Tr9JOlU5ece0eofElg9N3YRUOT/KAsV7RLxP7KzbVeniEsfmFgD71iWdV5+kT0tfQ119bftNNr2g4oHzW7LDsAy/eT+lQXqre4k26JV7MY0cvc52cSwtsDaunZWMhv5W6n0MGtCjNrt48GZWX0y3H58j5h/HY1LKNcuMERd2Ow6U2xAGzEaq2tYIg2TEbjntGwgDizdLXYOT9m0Ej4xI+FLvkLrazZx+jZBsVbRoH5PP6TzlDn4Yq6ti5YcXG/MhldNywOqj69KKcjvOiJZ1Po34RfUV9j4PmO93BgsrSQVO/wDSmZhq+hqKXtMBKWIOouN/7ag5+JdjMqEkwfwZWZQpVRp5hIPTp5u/wpWwWE+Zb6qERb5gw120GNtEd9IXMqjfqTAGkn5VJVJ8y38Sipx5nHctqLgysrFXUgqwIOskDXzfEdauTevETsY2P3E8S6uBtOHsnvbU/arZQfM2NiCwJSCNp3k7GPh3NchIuIykK5XzGAR1PaO5H9aNw3ETnLlm/icdNpfK1tcztooMsNT1MAaCaqdCxmJm4Vl14K+PmGWb/wCk8PJe414oIQN3MBUUbhAe5JAn4DrH013PQdNwmtdad7+T9veI/EUxNuxcxIZmxDMly9fW4IQa5bSBWggD3p01AExIoKsqE+89FjNj25S1FdINgDXn7n8/aPXJWMuXsEjXZZ7gJ0GUAZmUbaD3Z+JOnSrqSSgJmN1KlKcp66/AMZcOsado/SrhEZuohJRCeGiE1218oHpXJ2arCBZk9T+tE6eZVXtB9mz3Lj4nAqCzEtdsEgSTu6E6STqVPUkg9DoYuZ2DtfxKXrBi1yz7M8ZiLqjEWjYsAg3GcrmYdVRQSZO0mAJnXYs3ZqBSFPMrWnR2Zf7XFRdSFUDqYArHjIBJ0BAfEObsKgOS7buMupVXExMSO8dqjb3ouwP3jQwrRr1AVB9zPOHczpdaQV8JgipGYubjMQQVC+4BBzAmBmJgCaWpyksJHg+4lVlDJyfE95ssjEYO4bYW7l8yiZDFDqNNz7wjvTJRrPoV+3fuIuzBPqK92vYxC5VxbW+KW5vi9au4XxvEvjNctIM0oHnyANqTsRGnWtS1B6JA8g649/vKKnDENrzGbgPtFtYrFjDrauKr5vCunZ8oJOn5QQDGp7GDpS1mIyJ3b8eRLBaD+UWrHD7OJ4jfs2bY8C5mDlegAAZl3ABaIERJBq3LotNFbmwqVO9fP2MSxspfxVihAdjW/iWjwrh1vD2ks2lyoghRM/U9STqTSTMWJYzRA0NCVPzZxE38XdaZW2TbQdgujH5tJntHavNZ1xstI9hPYdMoFVA+TzOXhPDLuJueHZUE7sx91R3J/QbmqcfGa46WMZOXXjr3P+0c7Xs3TJ5793P3UKFn4EEx861x0uvXJ5mEeuXb+kDUTuPcGfC3fCuQZEo40zCd/RgenTSsvIx2x34mzh5SZSbA/MR+5Xxf4/A3LN4ywDWrh6kEaN8YP1BrbxbfWq58zzubT+FyQyfmIt8ueyoBs2NuB8v+XakKf5mMMQewj4mpJigeY7l9futACDt+8bODcq4fBNeuJoHJYz+RBrkX+EGT327CrQi17aZmRnXXoq2HeoSwnGbV4lbb6juCP13HqK5Xelh+kxMMDF/2go3hI2VnIzDyoWIJXQwoJHxq3QMuQj3gTlriFwWgXW+jmM0owmPRlqhkO5LuHgT3jeES+vmt3M/74Q769Dp/zehSVM5zE/AcvX7VwZ1ZwGBBW2wgA9tfpVwtOuRIsNS7eHSuGtgghhbUQdwYH9a6x0JAeZWF5C93ieKGa4MM+S1Zlimb3S7JMFRGaOpzE1qa0tdfjfO4gCSXfzqcPK7ZMbgLrAI+JW6rgDL1ZUcLsuYhdoByyBrUrh3VOo8DUghIsVj7y5bOIDIGSGkdDInqJ+OlZPImjB2PspeIF5FcIQy508uYddZAMbH1NVnTeZbXa9fKEjfHEBcY5Es4kObdw2c7hyqZSmYLlDFe8TsQNT8ai9IYa3qaGJ1azHZWK92hrnzO/kvDXrIexcFvJZVEtuky4GYliD7upiNfjVlahV0Inl3+va1hGtncZV3Py/SpxaZ0QkohMLx0NEJ6O1EJrt29NYOpn61yExt2/sdK7qdJiNzdzzcs3Ww+HtxcXRncaD+VeojqfoavSkEdxm907o63ILrW4+B/vEXFvdvnNfuvdPZjp8hsPlVu9eJ6CsVUr/lKAP7940Yzlv8ADoEe2pU/miQT110INeJ6k+Wl5tcn7amMcpMsnf7GYYcMkCyvmU+UATtqdOogGaTw1suyRo/V53B1QJ2ngHiWNwS4r2EZFCBhOUCIJJzafzTXsaSSgJGjPOWr2uV8xG49yFexF26Fa3btwPDiYbMxLKwBkAEIeoM+lMdPYYxZnGyx3+3iL5iNaFFbdoUf/YgtwxcNjTYuXltwYe6hZkt5hqs6HZgDPfU1u+qhq7wvn2PG/wC/aZjU5Dt2s2h9pd3LfLtrB28tsSWjM53bt8FHQDSsW+97m200MfGSkaX394ZqmMShSdWnfM0/GTXkrt+ofznvKdemv5CWf7N8Mq4NXA81xnLH4MVH0Ar0GAoWkH5nlerOzZRB9o1E07M2V3z7xTD4i1Fts1yxdAOhHvZlIBI1Ejp2rN6h2vV9xNDoWUr5JRD7czo9laGMQ3TMg+YBJ/UVDpQ+gn7xzrhHqKPfUK888ebB4Y3EIDu4toSJAMEzHXRWj1rTYnXE81l3NVXtfMReXOcsS1w28QWvLcBUJC5sxGhG2+0UuWJXWt7mXj59gbTc7jlwLlh7d23ccoIElUB3KkQTtAk/GOlV0Yfpt3EzVrqYEM0bUWKe1GIt8W5hew7g5MqndpGkCNZ/5Neev6pemSaUXfPHz8zSowhagIPJnuF5nkZiJthSxKAsYnTKBOaZFXYXUbr7/RZdEeZGzB7OPf78To4VxprmJvWGCwgDIyncSQR8Qd+x09a2A3Opj13E2tWR4mrm/iD2lQI2UlgQYJkKZIjQRtual3KvmMHxE63ZwNsm7ZXFeK5JdhedNzJJNt1BBJ+H6VY+a7KFPt9pUtCKdia8ficMoF1MPN8QfGu3HcqQfKQWdtRpBJ6aDpVNmZYq6Bk0oRm2ROnlrmdrbJby/syY8m+vXUxJMSTrvEUuuQxbTRk1ADiWVZfMoPf1pqUTG5hlO417jQ/Ua1zQhNdvBhQAp0UyJ1P1319ZoC6hudC7n5fpUoTOiElEJ4yzRCeMs0QihzvzK+DOFGUFbt/LcP8AB1A/iO/yNRJ1Jqu4310SERvaTy497wr1hS11WyEDqp2J9FPXsT2q+lwOGm50bPWgslp+k8/rEPjPDThri2WuZ7oXNdy+6kjRB1J6knuKvBDAmehxcj8Shft0vgfJ+8sLhvNVjEYWMR5CSbZJiC4WZXX4H0NZeetQQrb4M8rlYb4mR9J+/wC84uReC4nP42ILqCAbeRkyxOqsNT5tCI/KNwTSmFi1IA6D9Yvk3s/0kywRWiIpBnMWCuXrDpauNbcjRlJB27jUaxVb94IKex3z/STQr/qilw/2ZoTabEXPEVFYNZCwhLEEmQxZmLaszM2bTaBT/wCMYrwNE/uIv6Q353GPjfNuEwZyXroDwCLags0dNAPKNOsUi9qr5M0MbBvyTqpdzdy1zDbxtprtoMFVykNEyADOhOhBFdSwONiGbh2Yj9lnnW5WPNPDjh8XcUiFdjctnuGMkfJpH07153Pp7LSfYz0vTbxdQPkcGNXsy4qMj4ZjDKS6eqtv8w36itHpt4KdhmT1rHK2+qPBgf2p8ex9nF2bWGdrdt0BUqF8z5iGBZtAFGQwYHmk09YxH2nm7mcMAPeLmN4y10ZHNrxc5e6UIAd4Cgj+AATOxLMeorKyma0hQJ6DpaU4KPdkEK3kj3A+/wCcuHljhS4bDpbBDGMzMPzMdSR6dvQCtWioVIFERycg32F/2/KAvanbtnBZbhibi5APeLCToenlzSddKu7WbhZlZ1gSrZlfct3MKmIs3Li3UCkEXC4eDIglSsAaHUa60eg3aDMvHyaRYB29stziOMy5VQibgJVuhMSBv1En5Gksuwg9onoPUAI+/ibuHYl3ttIyuJgMQSP3ZiRJEHSasxmLJOgg8yruY8FjLVgri7q3LjQGjWZZQsHKp6NMjtWbWETqP1D6gN7+wBnqOmvWzbQa1MsfxDF2LIt2rKxcHhgqfMChBULB1JEGI6xUMBVL2XV87PJ/mdRHqNddwbufX/JjLyAbj4jEPctm0wS2jJmzQQDoT1IAjvWxXssSZ5emsLk2aO9ahvmjg/ipmGrrqs9O8ncCBoB1j5TddiP7ldNiFEanT45tfvm29OlLFxOitjMrfDMReICWnA9RG+5gwY+U+tVsGbwJcgVfMcuT+VXsXPGvZc2UhVGsTEknvpHzNX01FTsyDvvgRU9pfPt9MQ2Fwr+GLcC4494sQDlBPugAjUazO0a7uHhoy97+8QttO9CLnKfPmJw99TevXbtgn9qrsXIXqykyQV3gaEAir8jErZfpGjIV2tuX7bcEAjUHUEdaxPEdkTc/L9KITOiElEJKISUQnDxDh1u+mW4ivlcOuYTDq0q3xBqLDY4gDqAuLc1MgZbVsG4szmMrmHQRuJ66ViXdZCWdgH58zRr6eWXuJgHA+0O9Dm7YQKgJJBZdeggzqTTv47bIqfUWP9mGP083P2+Ij3L7N4l64Ze4SxPx/pW8fOh7T2SVqnbUvgCHeWOV/wAQLBd8q+cjMCQx3yjb4tqDG3cYAd78qw/6QdD9J5nq9wNp7THDnHm2zwuyttFD3m1t2gTAHVjqSqA7AfAaSRs4uKbjr2nnrbe3mVBe5i4lj7oRb193Y+W3ZJQD4BSPKO7H4mtj0aaRsgfrFRY7niH/AMPxzhqeOWd7S6urXPFAH8QJzAeqnTvS5bEvPb4P7Sz/ADF5lncjc32+IWcyjJdSBdtzOUnYg9UOsH4jpWdkY7UN2nxL0cMIpe2bgmlrGKPd/ZXf5SZRj8Glf+oVnZSbG56L/D+X6V/YfDTL2I4wm1iLZGUhleJ7gj/4iuYpAJG5Z/iEM5rtZdEgjX5GPfH+CW8XbyXNCNUcbqe4/qOtW30rava0w8bJfHfuWVHibTWL5VLqs1pvLdtnr/fuNR01rztgOPZ9Jnr6mXKp+teD7GZ8W4lfxTJ410bwswqLPUwPuZq5ct7XAfxM3L6Ugxz6J7W9j5P6TPkDgaDiOK/EWgyW0cEzmUnOomBvI1E/StlU7FBYTxyf5rn1Dv53Lmw2XKMsZQABGwA6UwpBGxHAAOBEj2s2ma3h8mYkXCIUTqV0EfWrEYL5mX1RSyKAN8ysRYZnW3kYuxXKrGPe1G+kGd6mbk+Zi+k29eNy1uS8GmIwqG8EcoCgSZyQdzro8ARtAGm9KhULF/mb+GgsqXv51GzA4JLS5UECZ3JJPckmSfjUgoA0I6iBRoQVx3gH4hwxZYAEArOoMzvvWVldPe2/1VfR1rx7e8fx8s0roCe3eDEWLtpCjF2lc4MLt2MyIkEEGYprBwxjIU3sE7lNtqXMO8cTn4PhThWxN6+4VWZYZmGwUeYnSSSSNhqPhTSjW9zOqT0i7seDNWJ5+wq58ue5kUt5F3iNFzEZm16etcNiiSpzKbbfTVv1PiZ8Av4PG5rqYcAq8MbltQc3frPxqNZR+QI/YrVkDuB38HcZUQAQAAOwq2UwVxXmOxh71mzefI1/NkJ93yxoW2WSQBNWLU7qSo8SJcAjcovjl+weI3/HB8MYi8WZCZYZjA+AI6a1p3Lk/hP/AOb+PXG5Qnp+r/meJr4pdt3GAwVhkEEMwBGYEba/qdaX6RiZ1ak5j9xPgb8ff/qcz8vDXXpcfeGuVeYcViMTw7BsSq4d9lJlggY+fvlQFY2prIx661dz7yNVpcjtPEvJNz8v0rGHiOTOuwkohJRCY3HiiE03c2Uhdzmg9jrB+tcI2NQlb4XBXDlUqzNJDabRAlo2Ou1eMuwm9UhNkb/vc9CmQO0Fjrj+9QFzMt7Mtk22VW1BO7BdTEH3Z/SvQdG6d6T+s/keI/024OXfjS/1M4lwhuPas6jxXVfkTqfpXoFPkx97RWj2b8Ay4DatYCxeuAv4SKbmQsSFCrqEB2k6x3NJVVDhVngbLCxLNPm/jPEbuJvXL94nPcaT2A6KPRRAFeoqRa07VmTa5ZpdXsc4AtnBjEEDxcRrPZASFUeh94/H0FYufYXsK+wj9Cdq7jtxC+iW3a5qgHm0nTrp1pIeYwiGxgo95QnJ2MGC4wFQxZuXTajXW3cP7OfUTbP1rbv1bihj5ihBqtKGW57Q7GIuYO5bw9tLmYEXFYHNl72wCAXB1E/KTpWBYGKaE1cD0vXX1GIHyJVXs9wT3cdaQFgqnPcAJEhNYIG/mgQe9IUDdnE9r1q1K8Nm8k+Pfz8fpLG9o/HGtquHtmGuCbhG4TaB2zGdewPeu9QyfTXtHkzy3ScQWObWHC/1i/ydyt+Kl3JWypygLoXI316KPr8KTwsIW/W80Oo9QOORWnme878vJhWQ2EulGVi4OZlWI1zGSNzoTFMZOCg5WYrdfyqmVQnds/34i3yHxy0nEFtGzKXj4ZLN1J0JUCGGYAQdt+laKZDsi1v4mHus3s4HBJ/nzL3toAAAAANgKtAjv5StOf8AGG5jFsWmFs20z3bgHmJJGVZ0IiQd+tIZ+UtCdxG5CrFGbf6O9aG9iBv/AAeoCG/inzOoKjKJC7KSQPKp7CY1qk3kKgchS3jgn95P/wAPjsSVDEL55mnAu3DMWl5GbIzeFiVYyCB1ED3lOYj/AHNGDmu9jVW62JPMxqcKlLat9rH3/rLkxmLCWmuaEASPXt9dK0LX7ELSG+NxAxfH7oZ3zXSyKGhdAZnyqCcpOm3qO9YgutdwwbUXNh3sx64NjfGtKx32b4j/AID862Me71KwfeMKdjc6MTYW4rI4DKwIYHYg1fOOqsCp95VfNPIvgYfE3xeOW2JtpG6RqGOhDyYBE7TGulDoF53M6ro6s+lPJ8f9zR7MT+2N9wVtopUGZzPpoI1MKSdQNxSjZ1FHNjRjG6Lk0ZB7v5eJZmG46j3VtqDLTBMDYTtvVdHV677hXWp595q2YrIvc0De0nlU47DDw48e0S1udmn3kJ6TA+YHrW/i3+k3PgxC1O5ZVPKmDm2BlAd3jUddBH1r0QKhO6eU6kztkCsH+zHvj3DXC+GjWSuHE5FIzgfmdtOu5AOmlIYt693cwO29/aXZ+K/Z6aEEIPHv9zFbgePt4HiFvE3FHh3Fa27dUmPMPoJ9M1X59JeviMdGygR6Z9pdeDvrcUOpBVgCpHUEAivOz0U6KISUQkohNd0HoJ+cbfKiE0OSAWaAFzMYJ6TXCdDcImcJ4uDcw4GaMS9wkAgAymYZtJnyntrWLhMTYF3o7O/0mleg9Mk+2tRa5uxwuY68APLbCoII6IwMad2P0r0ijSb+Zt9NxiMNT87/AOpz8Evj8dhtCPMSddAYidv+aVVe/p1E/cf1l+VUwxLPuI7+0a6wwD5fzPbB32DZvvAFWYg3aNzw9n8Moy95rIM/u7n93Mv3n7VujhtTN8nc+hfZ3dDcMwkdLKj5qIP3BrByd+s2/madZ2ohfilhHtOtwkIVOYgkGOuoqiWoSrbEoLH3LN/HFw1tQ19crAgBQCApGsQABB20mmO/ur7SYdmjuXZy5xZbylfER2QgHKwO4MbddD8qVQ7EHUideH4LZt33xCIFuXFAcjrBmY7nST1gUBAG7hLXybXqFTHajwJWXPLH8fenoEC/DKP6zXn+p79bmel6Rr8MNfePHs+ZfwNrL0L5v5s7TWvha9EamF1Tf4p9zi584xetDIlsNZa24utBMT5QJ2U6zrv0rt9vBAmUbra8hO1dr78blN8r8TVMfh7jKhXxlBhQDq0TJ1kTPrFQrGtbirsGyGYeCxn0rTs0JSf4hrnE8exmA5UfANl/+NYfXdemnzuN9DVTfaw+0Zbb50tl1LFWFq2y76CRmBkPlzLlGk6ydNYY7i6tLLF2wOgR7fcxy9TXYy1tx5IPvFzmywRZuj3jaYmZ3ysQT9JNKY3+XnlSd7Otw6jSMjp50NcbhThPMj4rAWMNaE39EgGScjaH0UKAST2rdyO4v6IGx8zyjXbqFactOfHG2zeFiV8O4h1VjHzDbFTWa1NtLcSp2rs+i3giWPyrhilgSIzHMB6QAP0rTwq2Wv6veatQ0ogvmLEut4gOwGUGAY/rXnusW2JkaRiP1M2MNEZORzK8574jdgW/8pwQzFgSx7RqQAPv949NUNt2JLD2O5v9Pxardg+fynDyRZus8q6i2mjITMg7Qk6be96VZ1OxFr0R9R8H/uXZtNVNQQLyfBljcE0vpA69h1EUh0pmGUh+8wcr/wDIxn49fuJhrzWlzXAjZF7tGg+te7QbYbmGfEp3kHh12/YVrADG22uvutOYTmidIOk16G3KqrX07PeeayOn5Fl/rV6P6/Ef15cvOz3CqWnuAhznLRm97KoAidd2MTWactVATewI8OnszGw6DMOdHf7RV9p3Ka2MCHVyxFxQ89QQRoPiRV+PmNdZpvEsr6fVirtPPyZZfLjThrLa+a2jGSTuoPXWsp/4jNNfEJ1GdkohJRCar52ifkCf0ohF3mrjNuxYIv3Couk21JVtyCTJC6aBqWyWcVnt8y2lQXG/ETcBx7Drftnx7ORSkALqJkHp6j6b1k0q6WLsHe5psA1ZXcFniVtnusWWTcJB8M9z/D8K9SVOuJtrTYK1AHgTBOJ2FuS162kA+YpESpG+XeYpLqKv+H+kb5EryUdaT3cSxbD2+JYHytmS4pAfwzGZTGYAqJGYfMVOiwjTkTyLqNkSnubuF3MKrJethSSuVxbIU66w+UD5TP8AXex7lcgzPtqInXyJ7Q7mAQ2Xt+LZJLKA0MhO8GIKk6wY1nWuZWELT3A6MlVcVGiJ28d9pV7EllsZ7a3CEZWKnyHeIHlPdpOh2GlZ74vpHZ5/p+8uWxT7ne5r5d4ZcZvFbPbCAG1CswdwSBrkMAEgz8N+i19mvp8H+/eNqB53GxbN4ugh3f8AaPbZXgh8qQWBJMe8AuYyWgxSqSN9p8IfMspTprV0jED2hW1XPce2JCoFeBMZwO+ZiCYjQeaZ7I3YRyLe39pOvqdmHyBsD+e4mcG47dsk+Dce2WPmUqpXbfc6/IVBsK/EqLhhqMp1rHz7krKbLcccHf8AxC3EOPLetOl0ZPLmkmQXUhgNvKD5o9TvtSClbyEB5PzGDTk9Pb8Qw7lG/HPtxFPh+Ly3rd2FJVw0SCPeGhEbQK9eMStE7fieID2Nb3n3O/HH3n0LdvBVLMQFAkknQD1NZ5Otkz0WxrZlA4/HYhMfixZtrdzO7A7jLmJBkNGxP2pLMw6MhVZ21F8TKbDZ2r57v9v/ALCPDMPxq8uaynho27BlUEesuT9qMXCx0X/LY69+ZfZ1DIv+rtH7QRb4disQMlzEgIzFNBI0BOwyyNB161A/hcdu5U5if/lLrfpZvp3r4ltezPgK4XBqAVdnZmNwASQT7pj93aJ6TpsNAWCz6wPMZqRANrGt7CkglQSNiQNK7qWFQeSJnFGp2B+NcMN0z4gVANQRpp13FZefgPk+H0PjUYoyBUNkRH5s4NhXwt26LyXLqW28ONDO8AZt9/hStHTDjjfqbHxqO4/WgGCA6DH5nJyXy9h2w1i891bd+HkHtmYeYTqIG5FSuwLL14fj4I/7krutBSa+7Y/OOPBuEtmS4lxGSZOWRPxED6GlsbpN1Nyv3AgfnFnza7UOoy4lWKMFMNGhPevQWhyhFZ0faJLoHnxEjh+F/DX0tpbytI8qiMwAiZiCI615Wn8b+NUXEnR/T9JrMlJoJTWo4Lfuf/aj/rFeu8TH9txb5oUYtfw1205TMCyqddOxHaZ+IFJnqoot7a1Jb8uIwMUWJtjoRssIBoBAEADsIp3e+ZR9ptohJRCSiElEJy4zh9u6hS6q3EO6uoI+hFcIB4gOOYAuez3hxZW/CoCu2WQPmAQG+c0BQJLvb5maciYEf5E/FmP6mrfVb5j/AP5bM8d5nRY5OwS7Ye2f5gGH0aRUS7EaJlN2fkXL22OSIZtWAoCroAIAAAAHYCNBUYpJcshgQ2oO4IBH6UDiEB4nkjAOZbCWJ7i2o/QCrlyLV8MZHsX4mK8jYACFw1tfVRB/1DX71Cyx7P4zuVvRW45Ewu8jYNt0f/8Abc//AKqn01kGxKm8idXCuVcNh3z2kYNEAs7NG+2YmNCRpXQoHiSrx66+VENZfU/b+1Sl84+J8Lt30Nu6uZT3jT1BjQ+oroOjuV2VrYva3iLuE9neFX3jduaQM7xHr5AuvxotPqp2EcSrDxkxLPUr8whguTsHb92yCT1clvpmJj5UsmLUh2BNO7NvuXtduIRfg9kqqlBlUkhempk6ddav1EfSTQGp1eEAI6dtP7V2TI4gLivKdq/cW4XdMqFMqZQIMz+XfX7CqbKVcaMWsxVdwxOoT4bw1bNvw1ZmHUtBJnvoBU66lRdLLkQKvbA//gXBz7jZc2bLnbLO207elR9FN71F/wADT8feMVmwFUKvlUCAAAAB2GlWxsAAaEzy+p+39qJ2TL6n7f2ohMXtSCDqDuCB/aiGoKucrYQzNi3rv5QP0GlR7F+IscSg+VE5v/BeD1/YjX+Jv7/807Vz01+JD8Dj/wDrDWFwi21CIMqqIAAED7VMDUaVQo0BN2X1P2/tRqSnnh9Z/T+1c0N7huTJ6n7f2rsJMnqft/auahPVSK7CZUQkohJRCSiElEJ4aJwyV2c9pBXJ0T2idkohJRCQ0QM8rk7IK7Iie0TslEJ5XJ2Suzk9ohPDROGeV2dkWiDT2uGHtIKJwT2idkohJRCSiE8onZ7ROSUQkohJRCSiElEJKISUQn//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519" y="270228"/>
            <a:ext cx="1933577" cy="131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217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51241" y="22063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dirty="0">
              <a:solidFill>
                <a:srgbClr val="FF0000"/>
              </a:solidFill>
            </a:endParaRPr>
          </a:p>
        </p:txBody>
      </p:sp>
      <p:sp>
        <p:nvSpPr>
          <p:cNvPr id="6" name="Title 1"/>
          <p:cNvSpPr txBox="1">
            <a:spLocks/>
          </p:cNvSpPr>
          <p:nvPr/>
        </p:nvSpPr>
        <p:spPr>
          <a:xfrm>
            <a:off x="1259632" y="18779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dirty="0">
              <a:solidFill>
                <a:srgbClr val="FF0000"/>
              </a:solidFill>
            </a:endParaRPr>
          </a:p>
        </p:txBody>
      </p:sp>
      <p:sp>
        <p:nvSpPr>
          <p:cNvPr id="7" name="Title 1"/>
          <p:cNvSpPr txBox="1">
            <a:spLocks/>
          </p:cNvSpPr>
          <p:nvPr/>
        </p:nvSpPr>
        <p:spPr>
          <a:xfrm>
            <a:off x="611560" y="4041596"/>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dirty="0">
              <a:solidFill>
                <a:srgbClr val="FF0000"/>
              </a:solidFill>
            </a:endParaRPr>
          </a:p>
        </p:txBody>
      </p:sp>
      <p:sp>
        <p:nvSpPr>
          <p:cNvPr id="9" name="Title 1"/>
          <p:cNvSpPr txBox="1">
            <a:spLocks/>
          </p:cNvSpPr>
          <p:nvPr/>
        </p:nvSpPr>
        <p:spPr>
          <a:xfrm>
            <a:off x="-180528" y="30927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dirty="0">
              <a:solidFill>
                <a:srgbClr val="FF0000"/>
              </a:solidFill>
            </a:endParaRPr>
          </a:p>
        </p:txBody>
      </p:sp>
      <p:sp>
        <p:nvSpPr>
          <p:cNvPr id="11" name="Title 1"/>
          <p:cNvSpPr txBox="1">
            <a:spLocks/>
          </p:cNvSpPr>
          <p:nvPr/>
        </p:nvSpPr>
        <p:spPr>
          <a:xfrm>
            <a:off x="2555776" y="110281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2" name="Title 1"/>
          <p:cNvSpPr txBox="1">
            <a:spLocks/>
          </p:cNvSpPr>
          <p:nvPr/>
        </p:nvSpPr>
        <p:spPr>
          <a:xfrm>
            <a:off x="3707904"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3" name="Title 1"/>
          <p:cNvSpPr txBox="1">
            <a:spLocks/>
          </p:cNvSpPr>
          <p:nvPr/>
        </p:nvSpPr>
        <p:spPr>
          <a:xfrm>
            <a:off x="4932040"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x</a:t>
            </a:r>
            <a:endParaRPr lang="en-GB" sz="4000" b="1" dirty="0">
              <a:solidFill>
                <a:srgbClr val="00B050"/>
              </a:solidFill>
            </a:endParaRPr>
          </a:p>
        </p:txBody>
      </p:sp>
      <p:sp>
        <p:nvSpPr>
          <p:cNvPr id="14" name="Title 1"/>
          <p:cNvSpPr txBox="1">
            <a:spLocks/>
          </p:cNvSpPr>
          <p:nvPr/>
        </p:nvSpPr>
        <p:spPr>
          <a:xfrm>
            <a:off x="5802358" y="111916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7" name="Title 1"/>
          <p:cNvSpPr txBox="1">
            <a:spLocks/>
          </p:cNvSpPr>
          <p:nvPr/>
        </p:nvSpPr>
        <p:spPr>
          <a:xfrm>
            <a:off x="1107697" y="5336469"/>
            <a:ext cx="6560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solidFill>
                  <a:srgbClr val="002060"/>
                </a:solidFill>
              </a:rPr>
              <a:t>When we plan a Maths sequence we always ensure children are exposed to correct mathematical language</a:t>
            </a:r>
            <a:r>
              <a:rPr lang="en-GB" sz="2000" dirty="0">
                <a:solidFill>
                  <a:srgbClr val="FF0000"/>
                </a:solidFill>
              </a:rPr>
              <a:t> </a:t>
            </a:r>
            <a:r>
              <a:rPr lang="en-GB" sz="2000" dirty="0" smtClean="0">
                <a:solidFill>
                  <a:srgbClr val="FF0000"/>
                </a:solidFill>
              </a:rPr>
              <a:t>sum,</a:t>
            </a:r>
            <a:r>
              <a:rPr lang="en-GB" sz="2000" b="1" dirty="0" smtClean="0">
                <a:solidFill>
                  <a:srgbClr val="002060"/>
                </a:solidFill>
              </a:rPr>
              <a:t> </a:t>
            </a:r>
            <a:r>
              <a:rPr lang="en-GB" sz="2000" dirty="0" smtClean="0">
                <a:solidFill>
                  <a:srgbClr val="FF0000"/>
                </a:solidFill>
              </a:rPr>
              <a:t>add more, Product,</a:t>
            </a:r>
            <a:r>
              <a:rPr lang="en-GB" sz="2000" dirty="0">
                <a:solidFill>
                  <a:srgbClr val="FF0000"/>
                </a:solidFill>
              </a:rPr>
              <a:t> </a:t>
            </a:r>
            <a:r>
              <a:rPr lang="en-GB" sz="2000" dirty="0" smtClean="0">
                <a:solidFill>
                  <a:srgbClr val="FF0000"/>
                </a:solidFill>
              </a:rPr>
              <a:t>subtract</a:t>
            </a:r>
            <a:r>
              <a:rPr lang="en-GB" sz="2000" b="1" dirty="0" smtClean="0">
                <a:solidFill>
                  <a:srgbClr val="002060"/>
                </a:solidFill>
              </a:rPr>
              <a:t>, symbols (+ - = x), an image and a context.</a:t>
            </a:r>
            <a:endParaRPr lang="en-GB" sz="2000" b="1" dirty="0">
              <a:solidFill>
                <a:srgbClr val="002060"/>
              </a:solidFill>
            </a:endParaRPr>
          </a:p>
        </p:txBody>
      </p:sp>
      <p:pic>
        <p:nvPicPr>
          <p:cNvPr id="19" name="Picture 18"/>
          <p:cNvPicPr>
            <a:picLocks noChangeAspect="1"/>
          </p:cNvPicPr>
          <p:nvPr/>
        </p:nvPicPr>
        <p:blipFill>
          <a:blip r:embed="rId3"/>
          <a:stretch>
            <a:fillRect/>
          </a:stretch>
        </p:blipFill>
        <p:spPr>
          <a:xfrm>
            <a:off x="118597" y="238245"/>
            <a:ext cx="4314825" cy="1628775"/>
          </a:xfrm>
          <a:prstGeom prst="rect">
            <a:avLst/>
          </a:prstGeom>
        </p:spPr>
      </p:pic>
      <p:pic>
        <p:nvPicPr>
          <p:cNvPr id="20" name="Picture 19"/>
          <p:cNvPicPr>
            <a:picLocks noChangeAspect="1"/>
          </p:cNvPicPr>
          <p:nvPr/>
        </p:nvPicPr>
        <p:blipFill>
          <a:blip r:embed="rId4"/>
          <a:stretch>
            <a:fillRect/>
          </a:stretch>
        </p:blipFill>
        <p:spPr>
          <a:xfrm>
            <a:off x="2267744" y="2408045"/>
            <a:ext cx="4791075" cy="2057400"/>
          </a:xfrm>
          <a:prstGeom prst="rect">
            <a:avLst/>
          </a:prstGeom>
        </p:spPr>
      </p:pic>
      <p:pic>
        <p:nvPicPr>
          <p:cNvPr id="21" name="Picture 20"/>
          <p:cNvPicPr>
            <a:picLocks noChangeAspect="1"/>
          </p:cNvPicPr>
          <p:nvPr/>
        </p:nvPicPr>
        <p:blipFill>
          <a:blip r:embed="rId5"/>
          <a:stretch>
            <a:fillRect/>
          </a:stretch>
        </p:blipFill>
        <p:spPr>
          <a:xfrm>
            <a:off x="4578222" y="423339"/>
            <a:ext cx="4333875" cy="1171575"/>
          </a:xfrm>
          <a:prstGeom prst="rect">
            <a:avLst/>
          </a:prstGeom>
        </p:spPr>
      </p:pic>
      <p:sp>
        <p:nvSpPr>
          <p:cNvPr id="24" name="Title 1"/>
          <p:cNvSpPr txBox="1">
            <a:spLocks/>
          </p:cNvSpPr>
          <p:nvPr/>
        </p:nvSpPr>
        <p:spPr>
          <a:xfrm>
            <a:off x="-52815" y="25212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dirty="0">
              <a:solidFill>
                <a:srgbClr val="FF0000"/>
              </a:solidFill>
            </a:endParaRPr>
          </a:p>
        </p:txBody>
      </p:sp>
    </p:spTree>
    <p:extLst>
      <p:ext uri="{BB962C8B-B14F-4D97-AF65-F5344CB8AC3E}">
        <p14:creationId xmlns:p14="http://schemas.microsoft.com/office/powerpoint/2010/main" val="1250006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The reason the use of concrete resources and pictorial representation is so important.</a:t>
            </a:r>
            <a:endParaRPr lang="en-GB" dirty="0"/>
          </a:p>
        </p:txBody>
      </p:sp>
      <p:pic>
        <p:nvPicPr>
          <p:cNvPr id="4" name="Content Placeholder 3"/>
          <p:cNvPicPr>
            <a:picLocks noGrp="1" noChangeAspect="1"/>
          </p:cNvPicPr>
          <p:nvPr>
            <p:ph idx="1"/>
          </p:nvPr>
        </p:nvPicPr>
        <p:blipFill>
          <a:blip r:embed="rId3"/>
          <a:stretch>
            <a:fillRect/>
          </a:stretch>
        </p:blipFill>
        <p:spPr>
          <a:xfrm>
            <a:off x="1543050" y="1929606"/>
            <a:ext cx="6057900" cy="3867150"/>
          </a:xfrm>
          <a:prstGeom prst="rect">
            <a:avLst/>
          </a:prstGeom>
        </p:spPr>
      </p:pic>
    </p:spTree>
    <p:extLst>
      <p:ext uri="{BB962C8B-B14F-4D97-AF65-F5344CB8AC3E}">
        <p14:creationId xmlns:p14="http://schemas.microsoft.com/office/powerpoint/2010/main" val="320616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23912" y="557212"/>
            <a:ext cx="7496175" cy="5743575"/>
          </a:xfrm>
          <a:prstGeom prst="rect">
            <a:avLst/>
          </a:prstGeom>
        </p:spPr>
      </p:pic>
    </p:spTree>
    <p:extLst>
      <p:ext uri="{BB962C8B-B14F-4D97-AF65-F5344CB8AC3E}">
        <p14:creationId xmlns:p14="http://schemas.microsoft.com/office/powerpoint/2010/main" val="412765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696" y="1052736"/>
            <a:ext cx="5221080" cy="4537784"/>
          </a:xfrm>
          <a:prstGeom prst="rect">
            <a:avLst/>
          </a:prstGeom>
        </p:spPr>
      </p:pic>
    </p:spTree>
    <p:extLst>
      <p:ext uri="{BB962C8B-B14F-4D97-AF65-F5344CB8AC3E}">
        <p14:creationId xmlns:p14="http://schemas.microsoft.com/office/powerpoint/2010/main" val="2965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043608" y="548680"/>
            <a:ext cx="6984776" cy="1077218"/>
          </a:xfrm>
          <a:prstGeom prst="rect">
            <a:avLst/>
          </a:prstGeom>
          <a:noFill/>
        </p:spPr>
        <p:txBody>
          <a:bodyPr wrap="square" rtlCol="0">
            <a:spAutoFit/>
          </a:bodyPr>
          <a:lstStyle/>
          <a:p>
            <a:pPr algn="ctr"/>
            <a:r>
              <a:rPr lang="en-GB" sz="3200" dirty="0" smtClean="0">
                <a:latin typeface="SassoonPrimaryInfant" pitchFamily="2" charset="0"/>
              </a:rPr>
              <a:t>The children will show you a range of activities and the resources they use. </a:t>
            </a:r>
            <a:endParaRPr lang="en-GB" sz="3200" dirty="0">
              <a:latin typeface="SassoonPrimaryInfant"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41578"/>
            <a:ext cx="2971800" cy="1533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625898"/>
            <a:ext cx="3048000" cy="1143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529455"/>
            <a:ext cx="2981325" cy="15335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0816" y="4064633"/>
            <a:ext cx="2466975" cy="1847850"/>
          </a:xfrm>
          <a:prstGeom prst="rect">
            <a:avLst/>
          </a:prstGeom>
        </p:spPr>
      </p:pic>
      <p:pic>
        <p:nvPicPr>
          <p:cNvPr id="2" name="Picture 1"/>
          <p:cNvPicPr>
            <a:picLocks noChangeAspect="1"/>
          </p:cNvPicPr>
          <p:nvPr/>
        </p:nvPicPr>
        <p:blipFill>
          <a:blip r:embed="rId7"/>
          <a:stretch>
            <a:fillRect/>
          </a:stretch>
        </p:blipFill>
        <p:spPr>
          <a:xfrm>
            <a:off x="3419872" y="3035025"/>
            <a:ext cx="2562225" cy="1143000"/>
          </a:xfrm>
          <a:prstGeom prst="rect">
            <a:avLst/>
          </a:prstGeom>
        </p:spPr>
      </p:pic>
    </p:spTree>
    <p:extLst>
      <p:ext uri="{BB962C8B-B14F-4D97-AF65-F5344CB8AC3E}">
        <p14:creationId xmlns:p14="http://schemas.microsoft.com/office/powerpoint/2010/main" val="6358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many different ways can you make 5?</a:t>
            </a:r>
            <a:endParaRPr lang="en-GB" dirty="0"/>
          </a:p>
        </p:txBody>
      </p:sp>
      <p:pic>
        <p:nvPicPr>
          <p:cNvPr id="4" name="Picture 3"/>
          <p:cNvPicPr>
            <a:picLocks noChangeAspect="1"/>
          </p:cNvPicPr>
          <p:nvPr/>
        </p:nvPicPr>
        <p:blipFill>
          <a:blip r:embed="rId3"/>
          <a:stretch>
            <a:fillRect/>
          </a:stretch>
        </p:blipFill>
        <p:spPr>
          <a:xfrm>
            <a:off x="1470819" y="2564904"/>
            <a:ext cx="3123143" cy="2933502"/>
          </a:xfrm>
          <a:prstGeom prst="rect">
            <a:avLst/>
          </a:prstGeom>
        </p:spPr>
      </p:pic>
    </p:spTree>
    <p:extLst>
      <p:ext uri="{BB962C8B-B14F-4D97-AF65-F5344CB8AC3E}">
        <p14:creationId xmlns:p14="http://schemas.microsoft.com/office/powerpoint/2010/main" val="358477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SassoonPrimaryInfant" pitchFamily="2" charset="0"/>
              </a:rPr>
              <a:t>Fluency</a:t>
            </a:r>
            <a:endParaRPr lang="en-GB" sz="3200" dirty="0">
              <a:latin typeface="SassoonPrimaryInfant" pitchFamily="2" charset="0"/>
            </a:endParaRPr>
          </a:p>
        </p:txBody>
      </p:sp>
      <p:sp>
        <p:nvSpPr>
          <p:cNvPr id="3" name="Content Placeholder 2"/>
          <p:cNvSpPr>
            <a:spLocks noGrp="1"/>
          </p:cNvSpPr>
          <p:nvPr>
            <p:ph idx="1"/>
          </p:nvPr>
        </p:nvSpPr>
        <p:spPr>
          <a:xfrm>
            <a:off x="457200" y="1196752"/>
            <a:ext cx="8229600" cy="1828800"/>
          </a:xfrm>
        </p:spPr>
        <p:txBody>
          <a:bodyPr>
            <a:normAutofit fontScale="85000" lnSpcReduction="20000"/>
          </a:bodyPr>
          <a:lstStyle/>
          <a:p>
            <a:r>
              <a:rPr lang="en-GB" dirty="0" smtClean="0">
                <a:latin typeface="SassoonPrimaryInfant" pitchFamily="2" charset="0"/>
              </a:rPr>
              <a:t>It is important that children recognise number bonds, different pairs of numbers with the same total and that they are fluent in this.</a:t>
            </a:r>
          </a:p>
          <a:p>
            <a:r>
              <a:rPr lang="en-GB" dirty="0" smtClean="0">
                <a:latin typeface="SassoonPrimaryInfant" pitchFamily="2" charset="0"/>
              </a:rPr>
              <a:t>Children need to be secure on bonds to 10 by the end of Year 1. </a:t>
            </a:r>
            <a:endParaRPr lang="en-GB" dirty="0">
              <a:latin typeface="SassoonPrimaryInfant" pitchFamily="2" charset="0"/>
            </a:endParaRPr>
          </a:p>
        </p:txBody>
      </p:sp>
      <p:sp>
        <p:nvSpPr>
          <p:cNvPr id="5" name="AutoShape 2" descr="data:image/jpeg;base64,/9j/4AAQSkZJRgABAQAAAQABAAD/2wCEAAkGBxQTEhUUEhQWFhUXGBcYGBgYGRocGBwZHRgXGBwcHhwbHSggGRsmHBUYITEhJSktLy4uFx8zODMsNygtLiwBCgoKDg0OGxAQGy8kICQ0NDcsLCwsLCw1LCwsLCwsLCwsLCwsLCwsLCwsLCwsLCwsLCwsLCwsLCwsLCwsLCwsLP/AABEIAKAA8AMBIgACEQEDEQH/xAAcAAACAwEBAQEAAAAAAAAAAAAABgQFBwMCAQj/xAA7EAABAwIEAwUFCAICAgMAAAABAgMRAAQFEiExBkFREyJhcZEHMoGhsRQjQlLB0eHwYnIzQxbxJIKi/8QAGwEAAgMBAQEAAAAAAAAAAAAAAAMCBAUBBgf/xAApEQACAgEEAQMEAgMAAAAAAAAAAQIRAwQSITEiBUGBEyNRcTLwQmGx/9oADAMBAAIRAxEAPwDb6KKKACiiigAooooAKKKKACiiigAooooAKKKKACiiigAooooAKKKKACiiudxcJQJWoJHUmKAOlFUn/ldrnCA5MmM0HLPnS77QccuGXA22ooSpEoO2ZWsid+lMhicpUEvFWx1vL5toS4tKB4n9KUOI/aba2qZhS5MDkCfDmfSvz/dcUXgdV2jhCwTIUB+utOAtRe2yO2SUKUJ03B668jvFXMelhdN2KlNjzw17Wmrh7IvKEnYQQoeOvvCtMbWFAFJBBEgjYivzRZcKtWyw848SEGRICQPMyZ8qe+C/aCy2sNdqFtk+7zSeqZ38q5l01q4oIzNeorww8laQpJBSRII2Ne6oDQooooAKKKKACiiigAooooAKKKKACiiigAooooAKKKjXF82gSpQA89PWupWBJoqtTiyViWylQ6gg/SkTi/jx1h1TSE+7EqUNNQDptprU44pSdEXJI02qXG8fDBy5cxiTrAA/opf4H4qVcTmSNpzJPdOoBkclCR50tcZY9kuXVxKc+RQ8AI2/u9VdbvxxqPZc0OKOadS6O977VJVAlIndIH60tcXKduWi4y4VlZzTOpGspB/D5eFcV4FaPDtG3FpSdwmCB1Gu1dGMes20dghYCRpJM69ZiJmq2lefepxtp93wbGqx6SMNseGJOF2V0l0dmhxJnWQQmOczoRT7xW45cW6ELVmDQIT+YbQZ6iBFR+IL1xFupbOsRrvCeagOdJFrxLcJUD2mfX3TBB8BA+lbfEDElFJUxh4Yx/tD2L4HbJ0Sogd6Por61VXvGb4cUAhCQkkZVAk6GNT1o4rwBSP/AJLYISogrHNCt58vpUvAMQZuobum0KeA0URqsef5vCrUcjlx7lOePa+SztHk4hbKCwUGYMawoagjqNapEcCuZ9XUBM7gHN8B1+NT8T4obtVllpkHJoYOUDnpoZ33qdheMovELQJbXlgjmAdJB5imcPhi+UOfC/FibZfZ5wtBPeRmEg9R4+HOtTtblLiQtBCknYivyVc8I3KVQlAWOSgRHz1FaxwJiz9m2hLqs+g7RM/MH8wHPnVbPg38xXP/AEnGVGxUUUVnDgooooAKKKKACiiigAorwp0DnXugAoqBeYgE5v8AESfSaT7vjNebRIjxJrPz+o4sT29sfi008nQ+LdA3NQX8aaSYKxPiYqrsbv7QzmEoKgR5Hr4iky64fu85GSf8swy1Sy+pZZfwVIfh00G2puqNCxW+PYKUiJ08on6HafGkHjOyuLlCHrVPaZRBamCFTrvuaacFWhppLSlhRIIUB3gM248hSHi2LOWboErCSqCRsoagEjqBz5itTRaxvHukuUVc2Fq6JHA9jcIc7W6a+zAAjVQlYOkZQduc+FMGOfY3wA80l2NidCPjvWc8cYq6nKpKldmsAhSeZ8VcvKoPA+J3Lz4b7zjcEqJ1CdNNeswIonrc2SLnBJFK5ONoZrzilqwBZtmEtpmVBGmp6qMkmKqn8RRiKFhAy3CRmg7q5b8xsPSrbG+F2bk5llaFjSUxB8wedcMNwu0sCVdoS4oRmcIGk7ADYaVRlk3xucm5BizPG1KL5EjCMS7MqZdkNrzJV1Qo6H+a9q4LfJ7imlJOys0aeUaVc8aYSh9Ju7aFEf8AKlOsj8wjmOdV/CWMyOwUYJB7JR2nkk/pWxps0ckEi7DKsvLGXBbD7O0lsqzETqNtTMDwr5ib6GG1PdkiU80pAUSdN4086zjEbd5Dp7VLgXO5mT4g8/hWhcMtOKtwLlM5pEL3KOWarakrodGSboW2+NVyQtpJQdCATMfHQ1V4/g3ZhNwzPYLgpI3QTqAengfhTg7wjaAlZCwNTlzd313iubfEloAWjq2RlIynLl2ielCv3ISg5LyKHDFMX0IuAUvgQFpMFYHyKhVyxbWuHgqKjK9JVqoga6AbClPiLB/s6kraUVMrMtLG455SR+IdecVYNOJxFKULUEXDYIBPurHlyNWsc1LvspSi06G3C8cYfOVtYJ6EQfQ70lcVG6Q8orWsJk5CkkJy8ttAas8E4OcbeQ444kBBmEySfDwpyS4kmAQfIg01W0Q4TNvooorELIUUUUABqNc3zbYJUoADnXS7HcVG8GKROMLN99tKmElcAhSAYVPUa69KXkm4rghOTS4GdniJpxWVtaSrkOZ8pql41x9du0FJmVGJ6afKlXg/hd8vBx9tTSEa94yoq5QJ0860Z5tKgUqSFJO4IBB9aSpTnF3wLuUlyZhgPE9w5cIRnMrVASe8Dzjw861+1ckQdxSniF9a2OqW20LV+UAE/GpGB8SJeUmEqSVEhJ3SfCeR8K5iex03bOQe102SsTdSm4j8yQFD+/3Wqu64YtpK1ZwNyM0JqZxdb+66k94bj+8qhOA3VtCDC0nad45Ty/isbVL7kuOTVwyaSp0iXa4nbpAaQoJA0A5epqmNwsLebe77iAVoHJSNcsDadp86qE8NXGb7zI2mdVKUNv1q7x5vMGVWwK3WiAFbJKYggk8j+tc0rf1FuVl2EIRlw7v+9mX3vHF1nOVeQA+6AIHhEUxLbcxPDu0UkB1CjlIGiwk6x0P6imbEsFs9Xn2GpAzKUR9Y3qmHtBtUEIShYQNAUhIAH+szFbqVdstZPvw2wgLXB2O5VfZ17Gck7TzTVnj/ABObY9mlAnQnXKkTrGg1MVRce4UlCkXtsZYfMyn8LnPykgnwM1YWTDGJspU9KX2wEqUk7jkqNj+9VMmFRdt8HltRh2Td/JJ4b4tFy4GVIyrMlMGQY1I8DFRuM+Gn3HS4xCgoCUkwoECI10ipeGYPaWCu1K++QQlSyNBzygD50wWeJtv/APGoKjeDMfDel3CMrgV7SdxFLgjh9+3dU6/CUlJTkmSokjU8gBB9aoeOeHPs6+3aH3Lith/1rOsf6nl6Vdcc4w6y92aVlKYBTl3VpqZ89IHSo3CGOruHFWtx9604hWadwAN56fuKfjlkT+o+hkXL+RK4Px1VwnslK+9SOf4kjmPHrS/iPF7/AGignKkAkQRJ0ManrUTGcNdsLkZFHQ5ml9R0PiNiP3pjtrO0xAdspBQ5/wBuQx3+scweta2PJvjwX4TclwS+G8YF224hxOsZFAdFAwR6HSl294HuEqhKkKSdiTlMeI1+VMCr60sD2Y0UNSkAqVMaFR6xVtg2NsOnMk5tIIO4nwOoptWqZNpNUypwvBQi3LDvfSqZ00k6yOhB50gY7hC7R4JJ095tY0kDn4EaVI4jLqbhfbk5sxgkwInTLyiOlXHDrartpbLxKkCMizuFajQneK7Ga3Uhc4qfC7PVri67u3WxmyvwIOwWBvHQ9aV0WL6HAA24lYOkJMz4EV9ftVMvqaJ7yFRmT13BHyp9scVdKAMpWuNVAZU+p/SryTkrKT8XR+i6KVcV4/tGdlZz4aD1NUF57QHFiWglIM7an12+VYEs0Imti9O1GTqNfvg0dawBJIA6nQVDYxhlawhDiVKOoA5x0Oxr888RcU3DrhSXFHKYkmfroKncI4m+HAsSvJCgdjodQfMUp6h30X16N4NuXJ+hqpHkdm8R+Feo/wBv5j5VZ2V2l1tLidlAEfGlvFsSh0pdUEjXKeSSNQZp02qswMia4Ys8X8YOsuqbaEZdCo6a1a8D4w9cthbneQSpM8wpMc+YM14xO1sb6FOoLjg0PZ5gZHUiBHnXY4szbJS0lTVulIgJJzKjyGg+M0vHhySlfsVnJRfLOHGXBv2xQcQ4G1BOUhQlJAnXQyk6164NwEWaFhToeUpQUMgOVMCNydTrU5h1LgCwvtAdjMp+WlZn7Rr59DqQpagFAlI2SACRA6nmfOrUdFG90hcsqvhGlY2laxmQACOXM/0aUnYneuMguMrKQdTHTb5VG9lWKXDinUrJUykCCdYVOwJ8OVWPGbBbBKRKF67xlVGvr086zPUdAo/ex/JoaPUuXhL4O2IY12diblAC1iElStSFEgEmfOfiKz3/AM2u8+btlb7GCn0imfg7FUpWW3ILbvcUDqArYTO4O3x8Kv7zhvD7eXnGUJCTzmJ5QmdT4U6EVtW3g9Bp88UqcbZKtm/t1intUlHbI1A5GdCPCQD8aRXPZlc54DrWX8xCgY/1/mnC044s1LCM5TOgKkkJ9eVSuNL11qzcWx7wjUckk6qHwpjSZ1PLCW1cWFrwy2mx+xqlaCDmURBzE5sw6QdR5VkDancNvFJUJUgwRyWg6+hGvnXFGNvBedLywqZnMf3p44pwdy9w9m6UmLlCJUI1WiTy6xCgPE1xNSW0ra/SeO+7KziywcuslxbJzoWgafiTGkAf3WovBeB3Tdyl1aS2lMzOhVIjLH92rlwLxB2S+ycP3azv+VXI+R2NX/GHETluoIbITIkrIknyHSqzco+CR52Vx8UM91ZIdEOICgeShI/iqfEbu1sRlS3Cla5W0gadSTS7w9xy8p1LbxDiFkJmIUCdjpvV1xTw19rhSF5Vp0ykaKH6HxpTjte2XAvbtdSIb2I2uItm3VmQ5u2VRoqORH05ikiyuXrC5OkLQcqk8lJ/Y6EGmbCeDlMOpduHUJSg5oBJJI21MQK5+0R5twNLbGoUUlR3IiYHUeNWcGSMZqEXaHY5bZVEhY1ga7pX2i2IUlzvFJMKCufnrUjhrhxxlztHylAggJJmdt45aVB4WecRmKVFKTznSfKrY3CVbZnT15ftWsueS+krsuLjEEEZQkOx1Gg9ahPPHKSSEgAmE9PoKgXF2U++tLfQDvKPly+Rrwzh6roLbQlYWUKKC5+KIkBP4dOcUz9nZNpWKrSy/dZ4ICiDG8ADST10p1XeIToTJ/KNT6ClfBrFQUsHQDRSSSkgjkY1+FOOE8KPOj7tshB5kdmj91VoLbGPLMttykK1yw6VnOlWYn8pM+XhTRgmDqbaUpcpKohHOddfjXu+xwttpUCdgE8pqgTxK6VSQk+Bn6147ln0ZtjJdWNurvONDMNzJHrUP/yNhvuNjKkflGnnJ3PjUy9slPMHXKXEgpn1g0qo4auAqCkDxzCPlQkn2LdJ8Gy+zvGQtotzIHeQfA7j4H61L4mtMwKvX96S8AX9mLYQkkJV3jtMnvfKa0hwhSeoI+Rq1ie6NHnPVMChl3LpidwzdhKnbf3SSVo+Ig+kUg8dYG+0/IQ4ptUEKTmVKuYMfimnLHrRTTgUj3kkKQescvSRTNa4olbHbg93KSY3EDUedaOmdwo87mjUrFf2X4O+w04p8FIcIKUK3ED3iORP6U23tg08Al1tLgBkBQBANZzintKdSshttIAMQRJ+JkU28HcTC9aUopyLQcqgNjIkEdPKrH+hVkPFuM7a0PZNonLpCYSkeUDWpOGY0xiTS20gpVGqTuOigeetL3F/A77z/aW5QUqAlKjlKSNOmoO9XHAvB6rPM44oKdWMsJnKkb7nczXJRUltfQRbTsRHEKbdW2sQpJKT+h+h8jTTidu5iVklKFDtmVd5JMBWkb8iR8wal+0TBpSLlA7yIC/FPI/CY8j4VQcO4p2DqHPwK7q/I8/MGs6WH6fj7HpdNqNyjkj8/spLTge+WvKprIJ1UoiAOuhk1sdjb9m2huc2RKUyecCJpc454oVaIQGgM7gJCjrAEbetJmH+0C7SsFZDiOaSBt4EbUrxizUcMuaNmi39jZMAvuNNJjXNkEzygdaqGvaLaleVSXEj8xAI+IBmKseJcK+3WuVCspOVxBO0xsfCDFZ0zwNfZ8paRl5qzjLH1ok2uiOKOJr7j5OHHWBBh4PMwbd/voI2BOpT5cx4eVWmBPMXjIauoztjurmFZfOmrE8KZbw02zis/ZoJBG4WJVI6amPKs2wBPf2B02O1J1DqN+6MDW4VGTr4Gexw6zt152kqdcGxJkDy5A1Mu8XdVupLY6J971/91Wqd5FWv5UCY+P8A6r62D+FIR4nvK/vxrOlOUu2Z1X2e0pnUJJP5l/z+1UPFywUNiQo5lajYabTz/irtaE7rJV/sdPTavXEXC7zjDT7YKk80AbA7KEa8h8qsaKN5U/wNxLyF/DWAEA9nr4iNfM6egqY4DErcyjonT/8AR19Iq5wnhG8eA7vZJjde/wBJ+VNuFezllBCnlKdV6J/evQOaRfckjOLQCYYaKlHoNT8dzWn8BYAptBcfQEuqMRzCdNPOmexwxtoQ2hKB/iI9etWDTdLlOxcp2VycCY7Qu9ijtDurKJqcGKmJRXrJUHJizCnsHbdYyKzAg5gdiJnTXTQyIqpt8CabOZx0qA5QAPjrTPfWXYvqaMlImJ5oXt8QQPnSFxOVB9STISn3R4dayqd0e0xZFJbvyOzC0vTlV7oJkEH16aCqbifGVW+VtmAVCSqNY2gelVXBzS+2zonKkHMeR8PHrTPieHNvmFiSNiNxOp1rlJMk7fQoYbj9wHUysrkgZVazJ5dDW18LXmdsoJ1QY/8Aqdv2rNm7C1tYUVJSrlmJKvMDl51f8M4u2HUqQsKBOVQB2B5+tMhNKRT1mD6uFr3XRe8bWyi0FIMFJ/vwmqLhbEAhzs1f8b2oHIL2Ip+u7cLQUnYiszxSwLbim9pOZB/zH7iK1sMvY8ZnhzZIxj2apdeU42/2aVGSgozEE75TmGngaaMBwdmya7JChJMqUsgKUdp/iuOH4qt20UtsffJSRH+QG/61i99iDjiypaiSTrO/zqzx2Veej9CVkvF3EtyX1oCygJMZUkj6Uzey24dXbL7QkoC4bJ8u8B4A1Z4/wxZvr7R5JCzElKiCY6gb+ddOC37PMceecXbvy42W1GTrGwiehmq3FsN+zPLaOqD3kHqk/qPqKdMOQxapKLZsJncnVR8zzqg4wStwIcOoSSPInb6fOkZ0nGy9oMjWTb7Mk4fZM3tuLe595r3FgwrLyIPlpHlUWy4FtGHAtTzjoSZCISB8SN/lUXA3dYymQNDyy/wdKuyqs5vk9NG64ZbOYsdkJAHKq9++Kt1E+A/sVHW4BuYrmTOyZ/20H9+FRbJKCI2NqUu3dDZlWXz057eFJmDtZlTHWR0PTyrUuH7VS1mSCANgNNdPjXJXs3++UtLgShR2CZUB03g+dLy45Sj4mR6jzOkKIIA029BXezsHntGW1KHUDu+p0rScN4Pt2oJTnV1Xr8th6VfoZjQUmGgf+TM5YzNrD2erWQX1geA7x/RI+daJY2gQlKRsAAPICKlparqhur+LDHH0MUUuiP2FegzUsJoy00kcUtV0SmveWvtAHwCvtFFACBx5hQWgOc0SFf6Hf0MK+BpNUtKky62mUzmKoIkaE/Ktev2QQQRIO9Y/j2FlBdYnQjuHw5foPgap54c2eg9Lz2vpv4KS44sQk5UIJSOhCR8ABVzhmJNuJDjYI5EHkf79aTTw+/Mdnp1kR600YLhnYN5SZKjKjynwpDSo1/cT8cbc7ZZcmSokHqOUfCrbg/DXM5dIKUBJEnSZpoUpIBUqAAJM+FL7/GIBhDUjqo6+kaV221SIuKXJrvDl72rIn3k90/Db5VW8aYfmb7Qbo38twfhVDwJxGha590KISoHkrkfKtDfaCkkHYgg1ewTtI8t6jp9mRpdPozjCb7sHgv8A63NFxyPX5z8auL/DLFau1UwhazrMRJ8etUV/adi4tpW26T9Pr86m2pASAnvcpBBE+daUejBlwy1XiBgJQAhIEAJ0AFRFK6muevPTy/evugqRA9BXQVJYtO0QpKtQdD/fCq5y4P4RPyHrTbw/YkNgrGp1pWbiI/TLzv8AAgM2K2nVInTp15z4VMCQOfpp896eMT4cQ8QZKSOYG46V2ssAabiEyRzVr/ArOcG2ekx6yKhz2Jtlhri/cRofxHQep3q7tOF51cWT4J0HrvTUlmuyG66saE5NZOXXBBw3DUNCEJA/vOrNLVekIrqBTEilKTbtnPsq9BuulFdIHkJr1RRQAUUUUAFFFEUAFFFFAEZ9OlI/GeG5srg3RofFJ/Y/U0+LFVOIsggg6g0ucdyos6fK8c1JGO49jfYoCQMyjMTsAPCldPEr4VJII6EaU4cT4DmWUlUEapJEyD1pZa4dCVS64IHJO5/aqKSXDPWxalBSh7jEWftDJjuhaefIxPxpUd4afCoyiOsiKZHcUCRCRoNp/QVAuL9Stz8P4ribRJq+yTg9qi2bKVKBWoyY+QFanwpiHbsAnVSSUHxjY+n0rGe1JMDnoANSTWrezHC3GmnC6hSCtQICtyAImOVOwN7jM9VhD6PPa6DjbC8yA4kap38RS5h5SE/dpA66Rr4+NarcWYWkpVsRBqpY4ZZQZIKj/lr8tq1MeRJUzyOXC5StCha2q3PcSVeI0HrV1acLk6uqj/FOvzNNSGANBXVLdDzN9HY6eK7K2ywhtv3Uiep1PqasW2q7JRXRKKU3fY9JLo5hFBaruBX2okrOAbrolNe4ooCz4BX2iig4FFFFABRRRQAUUUUAFFFFABRRRQB5UKhXSKnEVycRNcZKLM547svui4CQUamPy8/Tes0WTJ19Nfma/QF5h4WCCNDoaTbH2ZspWS4tS0z3UAZQB0Jkk/CKrZMTbtG3odfDFBxn7dGaWlqt1WRpClqPJIJPxPSnDB/Zw4uDcLDY/InVR8zsPnWnWGGNtJytIShPRIj161NSzXY4F7kM/q05cQ4KDBeGmLf/AImwD+Y6q9TV8y1Fdkt17CasJJdGTPJKbuTs85a+FuulFdFnLs69BNe6KAPgFfaKKACiiigAooooAKKKKACiiigAooooAKKKKACiiigAooooA//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5" descr="data:image/jpeg;base64,/9j/4AAQSkZJRgABAQAAAQABAAD/2wCEAAkGBxETEhASERAVEhUWEBEUFBAUEhgTFBcSFRIYFhYRFxYYHCggGBolHBYWITEhJSktLi4uFx8zODMsNygtLjcBCgoKDg0OGA8QGywcHB8sNDcsNy0sLCwrNywuNzc3LCwuNCwsLiwsMCwsNCssNCwsNywuNy0sLSwsLCwsMS0sLP/AABEIAOEA4QMBIgACEQEDEQH/xAAcAAEAAgMBAQEAAAAAAAAAAAAABAUCAwYBBwj/xABAEAACAQIEAwQHBgMGBwAAAAAAAQIDEQQFEiExQVEGYXGREyIyUoGhsQcUQsHR8BUj4TNTcoKS8UNjg5PC0uL/xAAaAQEBAAMBAQAAAAAAAAAAAAAAAQIDBQQG/8QAJhEBAAICAQMDBAMAAAAAAAAAAAECAxEEEiExQXGBBVHR8BMywf/aAAwDAQACEQMRAD8A+4gAAAAAAAAAAAAAAAAAAAAAAAAAAAAAAAAAAAAAAAAAAAAAAAAAAAAAAAAAAAAAAAAAAAAAAAAAAAAAAAAAAAAAAAAAAAAAAAAAAAAAAAAAAAAAAAAAAAAAAAAAAAAAAAAAAAAAAAAER5nQ9N6D0sPS6dXodS16euniFiJnwlg1RxNNzdNTi5pXdNSWpJ83HiluvM23CaAAAAAAAAAAAAAAAAAAAAAAAAAAABrq1lHj5cyqxedwjtqV/dW7/oBcSklxdjTPFwXP9/E5ueYVqj9SLS68/M3UsNN7uKfjeX12Atp5pBc1z5mH8VjysyPClNdF4Kxs0T95g0yq5tZN6Hwb9lnwavn1RV6eMVbVWdX0rdnZSvtDvjp9Wy5bH3d05dWfMMV9nreLnOVpUXKU40rP2pcny0ptteCNOak21p0eByaYYv1esfsfP+Kvsxm9b7/RrelTqVHU9JJ76k4SbjJf5VZcFaPgfZKVazsnvoin49fE+TZL2IxFKs5zkn6PV6LS3u3dap7LlyV+L6HXxr1/Sa9LUVa8ebXMmGlq17n1HkUy5ImniI066OJs5RvzVvhZP6ozhiG9r/ie/d0OTo4qrrlU0vRw77X4/Iyw+Y1FKUnF6G9nbx3fjc36c/cOpp4rVZX4Pfv42NmGxqaafFScX8Hx+JyGFxVWN6kk9Emvha9vO5LynDVKrnNbJyb36CEl1KxMevyMlXj189vqVccunz0v4HssFLp5SaAtlJPgw2UM41Vyb+CYi6vR/wClBFrUxTUmrJpWu77791v3Y306ilwdznq2JcJpTuk48+bv5EjAZpFzaW6tvvzv8/6lF4DCnUT4MzIoAAAAAAEXH4nQtuL+nUDbVxEY8WU+P7QQjsnd+7Hd+fIrNNbESai9ML8uffctcvyGnDdq7KithDEYh86cOi4vxfFlrgsipw5XZbQglwRkRWmGGiuCM1TRmAMdC6HuldD0AeaUYukuhmANTw8ehr+5x6EkAR4YSNrW2PPuULW0qxJAGhYSGnTbYzo0YxVoqxsAAAADyx6AIuNwMKqtJXIM8hp29X1Xya2LgAc63XpPeOtLmtmTsPnVNp3dmuKe0vLmWbRBxOVU5tNrcCT95h7yPSP/AA6IAmgAAVWZL10uqsvG6f5W+JakXMMLrjbnyYGjJaajTUbbrZ/qWJQUcXKm9NT1Xyk+D8X17/PqWlLGr8St38vj0Alg8T6HoAAAAeNmmpiormBvBUVs6inZNN9Fv59CLPNJvhFsDoHJdTF1Y9UUCq13whYydHES7gLqWIj1uR6uZRXNLxZWfwqtL2pvzZIo5GlxkwNn8Sb9m/lZeb2+Z5rm+aXi2/oSqWXQXK5JjSiuCQFW4y95f6WexU+Ul8U0WuldBpXQbTSuVeouKv3p6l+v7Rvo4xPj5o3uijRiMLfdcev69QJSd+B6VtGu4v6xv8/6lhCSaugrIAAAAAAAAELFYyUZqEYp+rqbbttdqy8jZSxibtZre13biBlicLGatJXKmrltSn/Zu8fdb4dyfLw4F5qR5rXVeYFBRzNwdpqUPhePj3EiOdw/vI/L+n7uWNWNN8dPyI8svoPlHzQRqjnNP+8h5r9TVVz6mv8AiL4K/wBCT/CKD/CiixGe5VSrOhOvCM07NtS0RfuyqW0p/HYk2iPLOmO9/wCsTPs3Vs2lP+zhKXHdq3hx3PKOV1qu9SVl7p0dLDwXspG4rHSswuS04crk+FCK4JGwAeWPQAAAAAAAAAAAAh4/DXWqPtJO3f1i+5mGXVuC5NXXXhff4fRk8q5epOSXKWpeDer85FRaAAigAArsTnNGDalOKabTTkuTtw4lbX7SQb9R7eruk973urtb8uBNr5FTlNzsk27tpJNvq2bqeT0l+EI5uWPq1HeOrhxle3lz5dDVLNJtaLNS4NO/H819Ts6WFhHhFGt5fTb1aVcuzSgoVatlePx2/wDU3JVX1X+S/wD5L9s6FQXQ9sTZpz/oKnvv/t//AGPu9T3r/wDS+Pv9ToTyw2acB24zephMLKUJ6Z1JKlCSvFpyTcpW7oxk732dj40pa3a+3PwPvH2jdmnjcOoQlonCeuDaum9Mo6ZdzUuPcfC80yTEYK33iydTVpUW2rRtzst/W4Hl5FLTO3c+mZ8dK9HrM9/h2nZXt/iaWIpQr1nPD20yi4JuMY03p0aUne6it+PPqd72W7f0MXUqUnTlQlGE6l5TjKDpxaTbltpe6bXDjuz4FgsT6spuL3vplutk7Nrqr3XwZNympdzkqij/AC5ak5W1RUk/R97bSdu41VyXp58PVl4nHzd4jUz9vEfEeX6UyzNaGIi50K0KsU7NwknZ9H0ZMPzp2ezzEU4YulRbUa0IupJe1GENWrT0up2b6cN9zvfskzOq4Yii7uCqQlCblfTeL1wV/wDDC3+I30z9UxWYc7kfTf46WyVtuInt99PpwIOGxTeq+/rer4d/l8zZRxaeq/KVlbn+9/I37hy0oGqlXUk2uTad+pnGafBlGQCYbAA1068ZK8ZJrqmmtu9GrA4+jWi50asKsU3FypzU46kk9N4vjuvMbXU+UkABAqM0qKLm+5L9/MsMViFFdXyX5+BzuIqutUjTjulLVN9/QqS6XDu8YvuRsMacbJLuMiKAAAAAAAAAAAAABW5xktHEQcKtOM4v8MoqSuu5lkAPm3a/7NIYhU3Sm6ThFQtGKcfRp30qO1mruz+TOV7Zdg6lCnQ+6UHNKE41NLWtu6cZyvvJu8vlyPuZhUpKXFXMLUrLfj5OSkxMT4fm3N8grYGlRqVJP+bGSm07RVTj6NNcVp83FncfZw6uHw9SVWOhz1VIp+1paS3XJ+qnbvR9SxOX05x0uKt0sQcf2fpVIKNuHivoYxiiLdTZk5l74oxyqcrzlODlbZJtd64X8LpkrK8xhJN34Xu++yf5mOP7NXpqNOTi7W26dCFi8mq0qaVLf1XGzfi7+N2/Mz6Xl2ucBiE1e/Nt+K/3NuCrXTs/aldr9/A5d0atClvGUm4u9k3efW3JcF8DDD4urSpuVTa6bTvsnb2fJfUuk20dqe0lSnhcVGnxqVVFTX4Kc9Sk/KKS7535HEYPtfWoYWvg4P1ai9Wbb1U9T/mpddS8m2+ZcZvk9argatRQlKopxmof8qPFJWvr3btfutc4jLcorYpVZUd/RU9SVr65tq1JPk3FSfikudzyZK3649nd4mTBHHnqiO1on8fvutMD2krYehXw9JqMK8UpcnGWylKNuco3i/g+Re/Zt2hdDExpWvTrJqUV78YSlGaS5+rZ9z7jkcnyStjPSeiunThfdbOrypO/C61X6bdS9+z7I6tXExnUpTiqa4VION5yTjazW9ld+NjDHS26y9HJ5GGaZq9tz59/R9sebx93zdvqQcVn8V+JLuW7C7ORfF/Ik4fIKUeVzoPmVH6WtiHaCcIvi37T/Q6LKcsjSXf1JtKjGOyVjYRQAAAAAAAAAAAAAAAAAAAAAAAA8aPQBrqUYy2aNVfA05LS1sSQBHpYOEY6UtiLhMkoU23CCV3dpJJX67IsgBDpZZTi21HdmdLBQi9SW5J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QEBUUEhQVFBQWFxcUGBUUGBkUFRcXFh4YGBQYFRwYHCogHxwnHh0UIjIhJSktLi4uFx8zODMsNygtLisBCgoKDg0OGhAQGy8lICQtLywvMCwvLSwtLCwsLC8sLCwsLCwsLCwsLCwsLCwsLCwsLCwsLCwsNCwsLCwsLCwsLP/AABEIAQsAvQMBEQACEQEDEQH/xAAcAAABBQEBAQAAAAAAAAAAAAAAAwQFBgcBAgj/xABWEAABAgMDBAkPBwkHBAMAAAABAgMABBEFEiEGEzFBBxUiUVJTYXKxFBYyMzRxc4GCkZOhwtLTIzVUkpSy0RckQlVidKTB4ghDRIOis8MlZOPwY6Ph/8QAGwEBAAIDAQEAAAAAAAAAAAAAAAQFAQMGAgf/xAA/EQACAQIBBgwEBQMEAwEAAAAAAQIDEQQFEiExQVEGExQVMjRSYXGRsdEigaHBFjNTcvBCouEjNYKyktLxwv/aAAwDAQACEQMRAD8A1+zpFsstktoJKUmt0b0AOdr2uLR9UQAbXtcWj6ogA2va4tH1RABte1xaPqiADa9ri0fVEAG17XFo+qIANr2uLR9UQAbXtcWj6ogA2va4tH1RABte1xaPqiADa9ri0fVEAG17XFo+qIANr2uLR9UQAbXtcWj6ogA2va4tH1RABte1xaPqiADa9ri0fVEAG17XFo+qIANr2uLR9UQAbXtcWj6ogA2va4tH1RABte1xaPqiAILKaWQjN3UpTW9oAHBgCdsztLfMT0CAGOUlvIkW0LcSVJU4GyU03CaKUpxVf0EhJJOoQAwOW8ulAKwsKpVSEpLhQRfvg3eCUOCv7MAJqy8lklwqvpQ2OyuKJKgoIUi7SoVeU3Qa74gBedywZbl8+lLi0l1thOF0rW4QkBFdNCaHlB3oA4MtpU9iXFVCSAltRJvZvACmkBxsneBJ1GgCSsu5UKpu7u5F+6QLy1XEpoRvhYJ1FNNcAO5nKthuYUwsLCkqQi9dqkqWEHChrQZxmpI/vBywB7XlAErmQUgCXSFVKjVdQdACTQXgU6Sag4aKgMF5eyqEkrKxdSVm6hSkgAtjTQanGlcgVXQCYAWcy5k0ldXcG1JQpVKpBVyjeAUTwQhRNAKwBIWLbzU2XEtXrzRSFhaSggqFRgf/AHCAJSACACACACACACACACACACAK9lXpb8r2YAmLM7S3zE9AgCs5e2ktlUuhAao7nUqzrYdFKJBABIwIUoHfEQsfiZYalxkVfSSsHh1XqZjdtBEIcfxUFSYKsSep01JNdO604nzxSc/1ewvNk55Ngtr8gOe3W6kt2LqvzdO6GGCt1iMBgd6HP1XsLzZjm6G+Xke3XZhaLilyakAlV0y4KampJoVUriceUw5+q9hebHN0N8vI5nH61vydSAK9TprRIKUjstABI7xMOfqvYXmxzdDfLyPJz1Sb0lUkKJ6nTUqT2KjutIqaHVWHP1XsLzY5uhvl5Ci35gqvlyUK7wXeLAKrwF0KrerWlBXewhz9V7C82Obob5eQnMKmHK3nZbdKStVGrt9SCCnOUXuhgMDhhDn6r2F5sc3Q3y8huiScDi13pQqWlKFBTN5N1FLoCSu6AKJ0D9Eb0OfqvYXmxzdDfLyJ3J1BVMutPolnNwHKtspRVSqpUSamtUkjxnfi2yfjZYnPzkla2rvIWJoRpqLjfTfX3FsZlkIKihCUlZvKKQAVHfVTSeUxZEUVgDP3spJpU0+2h1pCW3VIAU3ewFKVN/8AlFJj8q1MNVzFFMtMPgIVaKqNv5C22079Il/Rf1xC5+q9hebPfN0N8vINtp36RL+i/rhz9V7C82Obob5eQbbTv0iX9F/XDn6r2F5sc3Q3y8g22nfpEv6L+uHP1XsLzY5uhvl5BttO/SJf0X9cOfqvYXmxzdDfLyDbad+kS/ov64c/VewvNjm6G+XkG2079Il/Rf1w5+q9hebHN0N8vI9ItOdNfziXwBPat7e3cZWXarv8EfNmHgKatpl5FoyfmlPSzTjhBWpNSQKAnEVArhHR0Z59OM3tSfmisqRzZuO5tEdlXpb8r2Y2HgmLM7S3zE9AgCl7JvbZLnO9CIqssdWfj7llkrrHy9iMTHGnQnYARdbUt1htCijOOpQpQAJCSDWl4EViyyXhaeJrOFTVa/1RBx9edGmpR13LR1k/9099Vr3Iv+ZMLufmVXOdfu8jvWV/3Lv1WvdjHMmF7/Mc51+7yK/aEmZeaWyVlwBttYKgEmqy4CNzhTciKXKuCpYaUFTvpvr+RZ4DEzrqTnsPEVJYBAwTmSXdrvgU/ejpuD/RqeK+5RZT/o+Zc46EqggDJT3dOeHX/KORy31j5HS5M6v8x3FMTggAgD3Iybs06WmaC6AXHVC8hsHsRQEXlng1FBiToBtcnZMeK+OTtFfXw9yBjMaqHwrS/QsjeRLVN29MKO/eSj1JSBHQxyVhIq2Z9X7lO8fiG753oMLVyTdaSVy7inqYlly6FKG82sAC9pwUKHfTpiNiciUZx/0vhfmvr/O430cp1Iv/AFNK+pCMOhaQpOg74oeUEHEEaCDojlKlOVOThJWaL6E1OKlHUxdnX3jHgxPYXTJPuJnm/wAzH0HC/kQ/avQ5Sv8Amz8X6jXKvS35XsxvNRMWZ2lvmJ6BAFL2Te2yXOd6ERVZY6s/H3LLJXWPl7EamONOhOwMDixm707LjeUpX1UmLzIP58v2/dFXlb8qPj9mSuXwquWTVQHyqiEqUmtAgCt08sW2WK06WHUoOzul9GQMnU41KtpK6t7FczH7TnpHPejmeccV+o/Mu+SUOwjrbASSrEqNASpRUaCtBVRJoKnzxprYirWs6kr2NlOlCn0FYVjSbAgCcyTH5674FP3o6bg/0anivuUWU/6PmTM5lRLNLKL5WoGhDaVOXTvKKRQHkrWLmti6FF2qSSIFPD1aivGLY6sy2GZmuaXVQxKCChYG+UqANOWlI2U61Oqrwkmu48Tpyg7SVjM3FATs6SQAH1kk4AaNMcrlpN4iy7jocmu2GHrbbik3ksvKTwg2qh5UilVDlAMRo5Kxco52Z9Ume3j6Cds48NuBWg6MDqIOsEHEHkMQqlOdOWbNWfeSYTjNZ0XdHomPB6LfkNLXJJCz2T1Xzv8AymKAe8i4PFHf4SlxVCENy+u36nJ4ipxlWUu8p8/OuTjq3c86hskpaQ04pCQhJIC9ycVK7KuoECmBJ5/KOVKqrOFJ2UdHi9pb4PAwdNSmrtlryItFbjS2nVFa2SAFqxUttQqhSv2sFJO/drri7yfiuU0VN69T8SrxdDiaritWsrtsy4ZnX0DQu7MAavlapV/rQs+VFBl2lm11NbV9V/ixbZKqXpOO5+omzr7xijLGewumSJ/Mmeaekx9Bwv5EP2r0OUxH5s/F+o1yr0t+V7MbzUTFmdpb5iegQBS9k3tslznehEVWWOrPx9yyyV1j5exGpjjToTsDAvYsyhueYLikoSQ6kFRCQVEJCUgnWcaDXF7kC3Gz8PuVWVvy4+JacppeTUW1zi0pCbwSFuFsKvUvAgEXtAwxEdNUjCS+NK3eUsJST+G/yGrOTkhMt3pa6kaM5KrpQ8t0lJPIoHvRrnhaFWNpRTXh9z3GvVg7qTKzMS62Hlsu0Kk0UFgUDiFVuqA1HAgjfG8RHI5SwPJamjovV7HQYLFcfDTrWsIriYcgB088laRi624E3L7K1N3k6aLukVpvxNoY6pQhm09D37/MgVMEpTu9K3bvAbS1GqXAEgaMBhEOUnJ5zd2TXBNZr1Ducnath5ICZhk3kqTub6daFU1GlDyHfAidhMY6NSMlo02dtq71vWxlfWwl7wWlNaL7H7FllsmpVbnVIbJU4Q8bylFJURUEpJu4YHRgQDHaOjTc89xV9+0o1WnmZl3bcT0bDWVLLeRSm5MJFFXktLp+mlVQmvKFUod4qioyzh41MO6m2PptRYZOrOFVR2Mq08qjSyNSFHzAxyNNXml3o6CbtFs0aVOblElOF1kEeSnCPopx5m1kIuy7QGptA/0iPntd3qyfe/U6+n0F4FiyG7rmPAsfefjpMgN8TNd/2KXK35kfASyxH5+k6zLiviWunSY18IOjT+f2PeSdc/l9xgzr7xjmS4nsLlkd3Cz3lfeVH0HC/kQ/avQ5XEfmz8X6jfKvS35XsxvNJMWZ2lvmJ6BAFL2Te2yXOd6ERVZY6s/H3LLJXWPl7EamONOhOwMDWcmWk0S6pAv7kBdKK0CmPfA8cbKdOpK8oJ6Ndth4nOCspPWe2ZVKDUDGlKklRCRoSComiRqSMBWPVbE1a1uMk3YxTo06d8xWuSWTKii0G7n94hxLgGtKAFJUrfocAf2zvxd5AqTz5w2Wv8ysyrCObGW29h7l4KTUqRpLcwDygFgjzE+uJWXkuIi+/wCzNGSm+Na7iHjlC+OQAn1O+64US7YWpKb5ClhGFaACuuLHAZPlilJp2sRcRjYULXV7kbLW4gqUhyrbiDRbaxdUk7xBjXiMDVoys0bqVelVV4seyNZ5zMMVNcHFjsW0HsiTwqaE6SaaqkScn5OqVailJfCtPj3EfGYqFKDSd5PV7lsTlo0h9bBacShleaU5uSlNMAaA3rujGmGnRHTVMdRp1VSm7N+XmUUMJVnT4yKuvqWhl5K0hSFBSSKhSSCCN8ERLIxTsq7XQ+UstELShV9xYxTeTW6hJ0E1xJGi6Brwo8tYyMKToxfxPX3L/JaZNw0pT4x6l9WQTyLyVDfBHnwjlYuzTL1q6sX3J94PyLKj+mygKG8boCx4jUeKPokZKSUltOPlFxbTM7spJDKEq7NAzahvLb3Cx5wY4PGU3Trzi97Orw9RTpRktxacgmaqmHdRKGQdRzV5Sqd5SynvpMdPkWk4Ya72tv5avsUeU5qVey2KxHZUOX7QcI0IZab8qrjivUpuK/L8/jhDub8//hLyTH4ZS+X88xqzr7xjni1lsLlkd3Cz3lfeVH0HC/kQ/avQ5TEfmz8X6jfKvS35XsxvNRMWZ2lvmJ6BAFL2Te2yXOd6ERVZY6s/H3LLJXWPl7EamONOhOwMDrJ2dl2FvibAGdohLixeZLQHa1YUSbxWTewIIxwoOpyLXoRpcWnaW2+3wKLKVKq55zV47O4lzkc0rdS760NnEJF15sV4BVugOS9QahEyvknDVZZzVn3aP8Eelj60Fa9/EfWdZLFnhTzjtVEUU88UpATpupAolIrvYmgqTQUk4fC0sNDNpq2//JorV6laV5MqtpWiZuYL1ClsJzbQUKKKa1WtQOIvG7gcaITWhJA5rLGNjXmqcHdR273/AILrJ2GdOLnLWxKKYsggCbyS7td8Cn70dNwf6NTxX3KLKf8AR8yzT9ksTFM8y25TQVoSojvVEdCVQ4lpZDSQltKUJGhKAEgeIQBlR7unPDr/AJRyOW+sfI6XJvV/mel2c0okltBJ01SMe/vxWRxFWKzYyaXiyS6NNu7ir+A5SKaI0mwIAk8mLcTKFTLxusqUVtuHsW1KNVoWdQKqqCjhVRGGFeqyRj4zpqjN/EtC717oocoYSUZupFaHr7iwTuTMpMrLqkEqXSqmnXGgulACrNLAUaACpxwi2q4alVd5xTfeiBCvUpq0W0erQtSXs9kIAAIFG2G6X1bwSNQrpUcBWpMeqtWFGGdN2SPMISqSzYq7KO1eJUtwguOKLi6aLyv0RyJF1I5EiOGxmJeIrOo/l4bDqMNRVGmofy4uzr7xiKbZ7C6ZJ9xM83+Zj6DhfyIftXocpiPzZ+L9RrlXpb8r2Y3momLM7S3zE9AgCl7JvbZLnO9CIqssdWfj7llkrrHy9iLChHGnQ2Z2+ICzC8ICw3TKtpNUi4TpLalN179wisSYY3EQVozfmaJYWlJ3cV5HRLN3rxF5XCWStQ7xUSYxVxdeqrTm2vEzDD04O8YpfIXvCI5uswviAswvCAsycyRVWddpxKfvR03B/o1PFfcosqK2Z8y6R0JUhAGSKP59OeHX/KORy31j5HS5M6v8x3eEUxOswviAswviAswvCAsxr1A1qQlPN3I/00iTHG4iKspvzZolhaUndwXkKMMNt9glKa6aAAnvnXGqpVnUd5yb8Xc2QpRgrRVha8I1nuzPbKxjjqMYPMky7ZJ9xM83+Zj6DhfyIftXocniPzZ+L9RrlXpb8r2Y3momLM7S3zE9AgCrbIVmtzKpZClTAWC6pHU4aqQAi9ezpA1p0YxByhVw9KlnYh/Dfv1/I3UJzhK8NZW+tQ8O0f4P34o+WZH3/SXsTeW4oOtQ8O0f4P34csyPv+kvYctxQdah4do/wfvw5Zkff9Jew5big61Dw7R/g/fhyzI+/wCkvYctxQdah4do/wAH78OWZH3/AEl7DluKDrUPDtH+D9+HLMj7/pL2HLcUHWoeHaP8H78OWZH3/SXsOW4oOtQ8O0f4P34csyPv+kvYctxRYsibNEu+4CqZKy2nugM0uhR7HMqONd+LbJlTCTU+TPdfWvDWRsTXq1bcZsLpFoRQgDLbRydQ9NzDja56pdVezYlrgUKBV2+sKp34osfisnQrZuIfxeD+yJtDEV6cbQ1CfWoeHaPmk/iRC5Zkbf8ASXsbuW4reHWoeHaPmk/iQ5Zkbf8ASXsOW4reHWoeHaPmk/iQ5Zkbf9Jew5bit4dah4do+aT+JDlmRt/0l7DluK3h1qHh2j5pP4kOWZG3/SXsOW4reHWoeHaPmk/iQ5Zkbf8ASXsOW4reHWoeHaPmk/iQ5Zkbf9Jew5bit51OSxB7O0fNJ/EhyrI72vyl7GeXYo0LJlsJlGUpKyAmlXLoXUEg3rm5rWujCOmouDpxcNVlbwtoK2cnKTb1tjHKvS35XsxsPJMWZ2lvmJ6BAFeytP53Jf53/FFDwj6k/FejN1DpEkDHz1VJbyVYKw4ye8xYj9sHVOOIal3HQ2oJUpKmkipSldBfWDoUNUXmCyLisXRVaE0k7629jtuNcqkYuwvZ84XUklCmyFKQUqKSQUEg4pJHmMV2NoVsJWdGcrtW1d6ue4tSVxzWInGT3mbBWHGT3iwVhxk94sFYzxs94sJSJ/PT4D2xHa8GJynx0pO7vH0ZHrbCdjqjQEAUywj8vOfvC4+fcJHbGXW5ehMpdAm6xQcZPee7BWHGT3iwVhxk94sF6HGT3iwxctBRcU2y0t5SAL9woSlBOKUqK1AXiMaCtBiaVFbjAZJxeNg6kHZb3fT4aGeJVIx0AxPrL2acZW0ooLgvKbUCAQk9go41I0xjKOS8RgYRnUmnd20X+6EJqWofVio4ye892AKMe41qiTs9jFkL5P8AcyPK+8qPqeB6tS/bH0RClrZH5V6W/K9mJR5JizO0t8xPQIAruV3dcl/nf8UUPCPqT8V6M3UOmSUfOkSgjIPGTfbJvw6f9liPpHB7/b6f/L/syHV6bGtmHt37w/8AfMcjwi/3CfhH/qiRS6A9ikNgRkBABGAJyHdp8B7cdvwV6Nbxj6MjV9hMPzKEdmtKa8IhPTHWGg9oWFCoIIOsYiAKbYXdE5+8Lj57wl658l6Eyj0CVXNISaFaQd4qAPmihVOTV0mbLi0eAEZBHWw8pIbSlWbStYQt7AloKrQgHCpVRIJwBUCQdEWuRsLQxOKVOs7LYt73X/m48VJNK6JCy5thp7qNgGqEKcURUgGqKhajipw3wo6TiCdIj6TDMj/pxsrJaFsWzR8iH3je0+72/wB3c++3HMcK/wAmn+5+huoa2OY4gkhGVtA4yf7mR5X3lR9XwPVqX7Y+iIEtbI/KvS35XsxKMExZnaW+YnoEAV3K7uuS/wA7/iih4R9SfivRm6h0ySj50iUEZB5yc7Ob8On/AGGI+kcHv9vp/wDL/syHV6bGVk/337xMf7io5HhD/uE/+P8A1RIpdFEc9KOCzuqhNP38yHrvyVypFaUzVbvjryx1CyHgeIUszTm31vd4mjjJX1lgj54iWEZARgDd9lwOZxlxCFXC2QtsuClagpotND36x0WTsqxwdJumrydrp6NW1fc1ThnPSeJezkIxIziz2Tjm6cVzlHoFANQEVWIx9fEVM+tJvuvoXgj2opajzMNiXBfYF27unG04JcSMVbkYX6VorTUAE0i8yXlXiZQWc81tRcW75t9UovdvRqnC56YycN9xYf8Ak3ll0hKSldFY3UrC8ByhNd4jTHTYjJGHr4hV6t21s0ZvzVvualUko5qJlmzWUIuJabCeCEihrprhjFnFKKstCNZEzcmJVxGbwZcNwt/otroSkt7yTQgp0Vu0pjXlOEWS6fFPE01ZrXbatV/E30pu9mOI4gknh9lK0lKwFJUCCDiCDgQY9Rk4tSi7NAaWRKoZm2kNi6kS7+GnEuMEkk4kk1JJxJNY7XgzWnWnXqVHdvN0/wDkRqytZIWtLu9H7uv76IcK/wAqn4v0FDWxxHEkkIytoHGT/cyPK+8qPq+B6rS/bH0RBl0mR+VelvyvZiUeSYsztLfMT0CAK7ld3XJf53/FFDwj6k/FejN1DpklHzpEoIyDmTfZTX7wP9liPpPB/wD2+n8/+zIdXpsQ2geSpZbmUpStxbl1TIUQXFFRFb4riTqhi8hYbFVXVqN3e57lbcI1XFWQ6XYtZDqS/wD3IZzl3eAF67Xx0rFrxazMzZa32PF9NyOZDzcwpp1xDgzaXAUtlsglSkkHdqroEcFlzJVHAxpuk38V9fdbuW8lUpuV7j+OeNoRgDC0bVQxgoKJoVUQhSyEjSTdBoIl4XA4jFX4qN7azDklrYpIWi2+kKbUFA44GNFSlOlLNmrMz4CdqzYCLiMXXPk2076lA0ryDEk6gDEvJ2DqYqvGnFaLq73JazE3mq7JKSteXSQwl0FaCGaY9kkUuk0pXkrH1HjYZ+ZnLO3X0+RBs7XJaPZghLedC1tMjFQUHlfsoRW6T31UAGuit4xRcIcTGlg5QeueherNtJXkeo+dEsIAbSnd6P3d377MdlwT1Vv+P/6I9fYe7R7uT4BX30xs4V/lUvF+iMUNbFo4kkhGVtA4yf7mR5X3lR9WwHVaX7Y+iIMukyPyr0t+V7MSzyTFmdpb5iegQBXcru65L/O/4ooeEfUn4r0ZuodMko+dIlBGQM3LLaUpSindKNVEFSamgFTQ6aADxCJlLKGKpQUKdRpLYmeXCL1oTVZDVNC/SOD2o2rK+O/Vl5mOLjuOFxW0iDeVeMq3uryr9SlNTerWvLWsfSJTksO5bc2/zsQ9otKWc20oqSFXlAJJUtazQVIG7JoKk6N+Pl+IxuIxKSrTcrark1RS1DuIx6CMASkO7T4D247bgr0a3jH0ZGr7BKbyLlluFxGcZUo1VmVXUk790gpB5QBWOjrYKhWd6kUzUpyWpj+yLAZlSVNpJWRQuLUVrI3gToGAwTQYRso4elRVqcUjDk3rK5ZDSVvTqVAKSZhYIOIMcLwjnKGOUouzVtPyJdJf6ZJiVWBRMw+lPBqhf+pxCl/6o1R4R45RtnJ97SuY4mIrLSqWwbo0mqiSVKUdFVKUSSdGk6oqMRiauInn1ZXf88jYkloQtGkyEANpP5wT+7uffajs+CfRq/8AH7kevsPdod2jwHtx64Wfl0vF/YxQ1sWjiiSEZW0DjJ/uZHlfeVH1fA9Wpftj6Igy1sj8q9LflezEo8kxZnaW+YnoEAV3K7uuS/zv+KKHhH1J+K9GbqHTJKPnSJQRkBAHCIAiRYfyQa6omM0AlIbq3duppRPa60oANMXj4RYxw4v4bWtq+W81cTHWS8URtCMgIATkO7T4D2xHbcFejW8Y+jI1fYTsdYaAgCl2F3ROfvC4+e8JeufJehMo9Am4542BGQEAEANJmQC3A4FuNrCSirartUkgkGoOsCJ+CyniMGpKi0r69F9R4lBS1hLSNxZWXHHFFIRVxQNACTQUA1mGNyniMYoqs07arK2sRgo6h3EA9hGVtA4yf7mR5X3lR9XwPVqX7Y+iIMtbI/KvS35XsxKPJMWZ2lvmJ6BAFdy4kXlrl3GFsJU2XK59wtA3rnYkJVXR64hZQwaxdHim7aT3TnmO5FZ+f4dnfaVfCjnvwrDtm7lC3Hc/P8OzvtKvhQ/CsO2OULcGfn+HZ32lXwofhWHbHKFuDPz/AA7O+0q+FD8Kw7Y5QtwZ+f4dnfaVfCh+FYdscoW4M/P8OzvtKvhQ/CsO2OULcGfn+HZ32lXwofhWHbHKFuDPz/Ds77Sr4UPwrDtjlHcTGTKHlPqceVLGjYQAw6XTiqpKqoTTVFxkrJfIFNZ18630NVSpnlni2NYQBnj8rNsTUwWnJG446pYDj6kLFaYKTmzQ+OKHKORI4yrxjlY3QrZqse+qZ7jLO+0q+FFf+FYds98o7g6pnuMs77Sr4UPwrDtjlHcHVM9xlnfaVfCh+FYdsco7g6pnuMs77Sr4UPwrDtjlHcHVM9xlnfaVfCh+FYdsco7g6pnuMs77Sr4UPwrDtjlHcHVM9xlnfaVfCh+FYdsco7jrc1Og4rs4j95V8KMPgrG2iY5Qtxb7BbKZZsKKCqlSW1X0VJJN1VBUY6aR1VCnxVKNPckvJWI7d3cjsq9LflezG0wTFmdpb5iegQBnezTT8zqAd27px1IjdQ6Zc5CtyrTu+6KUlpqnaUxaJx3HaOjp2eSO5pniUQvHcY4nw8kGaZ4lELx3Dif5ZCAelq0CGyRpoa079I8upTWuxHnVoQdpVIr/AMT20ZdfYttq7xrGVKD1JG2EYzV4yT8EhTNM8SiM3juPfE/yyDNM8SiF47hxPh5IA0zxKIXjuHE+Hki67GCECdmc2gNpzTdEjGmJ169cQsZrRyuX4ZvFX0u0tNrbUaZEI50IAwK3kpNpzl5CVDPq0jkET8K1m6jtchRUsJbvfqJ5priURLvHcXHE9/0QZpriUQvHcOJ7/ogzTXEoheO4cT3/AERwts8SiF47hxPf9EJtrYV2LSFc2quiPHGU+4iyr4aLtKpFf+J1tTCiQG2yRpFcR3xqj0pQepI20+LqK8JJ+FmKZpniURm8dxt4nv8AohRptndVYQdyaacDqMZVtx4lReiz27kbBkMP+nS3gkxTT6T8T57jFbEVP3S9WJ5V6W/K9mPJHJizO0t8xPQIAzvZp/wfPd6ExuodMuMhda+X3RSRFkd4dgYLXkHZkk6h56cKFKZVih4gNNt0vIXQmhrRWKtF0ga6wMROedbYcZlzE4nj3SbtHYlt8d/gWIbIck2QhtDpbGAU21RAH7IJCiO8mNaoVGr2IEckYyUc5U3b5J+TdyTtKxpS1WA4LpKk1bmECjid7HTgdKVbxBEeIycXdEWjWq4apnQdmv5Zox9TakKUhYotClIVTReQSlVOSowizhLOimfQ8HiFiKEaq2r66n9Qj2SQgC7bF3dkx4Jv7xiJjNaOR4R66XhL1RpkQjmggDAre+c53w6ugROw3RO34P8AVvP1EolF4EAEAXbILJRt5oTc0kKQalptfYXB/erBwNcSK4AUOk4V9eq5PNWo4nLGU51qjpQfwLR4v23eZNL2RZJCrqA6pAwzjbdW8ODjUjlApHhUZtXSIUMlYucM+NN2+S+l7ktaNlytqS6VEJWlSatvIwWiugoVpBB0g4aiI1puL0ESnUqUJ50G1Jfz+Ixx9hTTjjS+zbWptR0AlJoFDkUKKHfi0pzzopn0PA4nlOHjV2vX4rQwb194xsiSZbDYsh/m6W8GmKifSfifN8Z1ip+6XqxPKvS35Xsx5IxMWZ2lvmJ6BAGd7NP+D57vQmN1DplxkLrXy+6KSIsjvDsDAi+2nslCtMdFdGIw1ne7+EeZJa3sNFaFH82ol8Kbu9m1+g9RZ8wogCWmiT/8DoHnUkAeMx44+nvIksr4OKvxi+pqeSEqbOs4GaUlqhcdXUijYWoqCSdFaU0ayaVivqSz5No4jGVliMRKpFa3o/m8ymams8646QU5xxblDgQFqJSDy0pWLGlFxgkzu8mUJUMLCnLWvu2/pcTjYTggC15L2gmz1rmHEuLadbSlJaAWQtBJKV4ihxwrGjFU5TazTlcr0auKqRp01pje+pa7WtfWN5zLacfXUOJlkVwShIUQP2lKBqe8AI808LH+pm6jwepRheq3KXc7L0v/ADUWCxcrnmltpm1NvMOqCEzDYulCzSiXRgKctBTTiKka62GUU3HYVeNyXGEZSo3+HS4y123prQ0V+0cjZx60phSWrrbrxUl1RTcCcN0QDeOg4Ux5NMeaVZQj3m7J+VqWEwzjZuWxbPMtDOxpLhFFvPqWf0wpCaH9lN0infrHl4ipfWRZZdxjlfOS7rK31u/qU3KjJxyQcSFKzjS6hDlKGoxKFjRepUgjA0OikSaNbP0PWdDkrK3K/wDTqK01u1Ne5DRILsXRaL6Jdcsh0iXcpebNTRIxKWjXcpVoKcQQTQCtY0SoRcs4qK2RcPOvGslbTdrY/wCPXvG5NI3lua5scSqm7NavCl8uOgHCiXFqWjvYEHxxVVHebaPm+Pqxq4mc46m/4/nrMvtibD81MOp7Fby7p30p3CVeMJB8cT6CtBHaZGpung4X26fN6PoN29feMSIllLYbFkN83S3gxFRU6T8T5vjes1P3S9WJ5V6W/K9mPBGJizO0t8xPQIAzvZp/wfPd6ExuodMuMhda+X3RSRFkd4dgYPDoNMMTpporTGPMleLRoxVOVWhOnHW4teasaKxsnIqL8q4BrKFoXQb9DSILw00cdPg/i4q6s/B+6Q+tuwGbYZRMMzDgwq3UlTIIwotpWhVag0ooU8UaoScJXK/DYiphK2dZXWxr+WZmC21IUpCxdWhRQpNa0Uk0OOsbx1giLOElKKaPoGExMcTRjVjqf8ZyPRICADqkpFLxAOquEM6x5cY62cCqwPQPvkNKRpvUoP2tApy408cYlJKLuR8QoKEqk9Si7+FtKN9lEkNoCuyCUg9+grFQfNBaAKdsprSJEA0vF5sJ36ipVTyQqN1C/GIs8jKTxsM3v8rMy6LI+gBAFlyKyT6vVnXx+apOCdGfUMPRpOnhEU0A1h4it/TE5TLWVb3w9F+L+y+/kWfZEykDDRlWTR5xNFFOGaaNQVYaFHEJ8Z1Roo0s99xVZLyfLF1dPRWv2+ZmSEgCgwAwA5Iszv0klZCjevvGMxMS2GxZC/N0t4MfzipqdJ+J84xvWan7n6ieVelvyvZjwRSYsztLfMT0CAM72af8Hz3ehMbqHTLjIXWvl90UkRZHeApVBU4AYwMN20snWcjJtcsiYQAu+L2YwS4EaUKCiaFRH6JpSox0xE5Us7uOYXCKKrtNfBse3x8GQbiVJVdUhxK+ApCwuvNpU+KN6qwtrLmOUsJKOcqkfOz8npNY2OLOcl5L5VJQpxxToQrBSUqoBUaiaXqar0V9WSlNtHD5Rrwr4mdSGp/ZJfUznKl1K7Rm1I7EugCmiqG20L/1JVEzDL4DrMgRawab2tkbEguggCyZC2ExOTL6JhsOJS0ggEkUKiQSKHTyxExd01Y5XhDWnF081tXT1PvR20NiyZbWepX0LbJwS9VK0jeJSCFd/CNMa7Wsh4bLtalG0lcnck9jrMOpfm3EurQQpDaAQ2lQ0KJOKiNWAA04mlPM60paCPjsr1sVHM1RKfatsTDVqTRbfdGbfN1JWpTYFBuSgm7d04cuFDjG6jSjOOks8l5OoYrCvPWnftLQ1smrCd3Kgq30u0SfEUEj1xh4WV9DNMuDldStGaa+a+mn1KrbttOzroW8QLoIQhPYIB00riSaCpO9qiTSoqn4l7k7JdPBpu95PW/siPjaWhP5HZLqtBd5yqZVBoo4gvKGltBGISP0lDvDGpESvWt8MTmss5WzL0KL07Xu7l3793jqu2VtuPSiUsyUs4tdBu0srWy0kaAAgUUreAwGveMSCTel2OZw1KnUnapPNW+zfkkZmuz5kqUpbE0paiVKWpl0qUo6Sdz/APgoAInxq0oqyfqdjh8o5Ow9NU6c7Jdz9htiCUkKSpJopKklKgaA0IUAdBB8cbYyUldFpQxFOvDPpu6PbevvGPcTZLYbFkN83S3g0xU1Ok/E+b43rNT90vVieVelvyvZjwRiYsztLfMT0CAM72af8Hz3ehMbqHTLjIXWvl90UkRZHeHYGCbydysmJFObSEus6m3CUlHI2sA0Tp3JBG9TREWphlLTHQc9jsgwrSc6LzW9mz/Bam9k9qm7lZgK/YzKh4iXEn1RoeHmU0sg4xPUn8yLtrZEeeQUS7eYBwLiyFOgfsJTVIPKSab0bIYV/wBRMw3B2o5XrySW5a/8fUpiEUFB+PnJ0mJiVlZHWQhGEVGKskeoyeggC7bF3dkx4Jv7xiJjNaOR4R66XhL1RpkQjmggDAre+c53w6ugROw3RO34P9W8/USiUXgQAQBasn8unJSWaY6nQvNpu3s6U1040zeEQZYaTbd0chW4P4mdSUlKOlt63tfgSQ2TV/RR6b/xxjks96/nyNX4cxXaj5v/ANTv5TlfRP8A7v8Axw5LPev58h+HMV2o+b/9SlWnOmYmXnim5nVhV2t6gCUI00HB9cSqUHCNmdJkzCTwuHVOdr3er+ISb194xuiTpbDYsh/m6W8GmKifSfifN8Z1ip+6XqxPKvS35Xsx5IxMWZ2lvmJ6BAGebNLaymUKELXRblbiVLpgmlbojZSkoyuyyyVXhRxGfN2VvYz4PucQ/wCic92JnKInW884XtB1Q5xD/onPdhyiJjnnCdoOqHOIf9E57sOURHPOE7QdUOcQ/wCic92HKIjnnCdoOqHOIf8AROe7DlERzzhO0HVDnEP+ic92HKIjnnCdoOqHOIf9E57sOURHPOE7QdUOcQ/6Jz3YcoiOecJ2i+7ExWqZmFKbWj5JA3aFIxvK0XhGjEVFNqxz+XMVRrunxTvZP7GoRGKEIAwDKdLiLSmzmXlAvKIKW1qBFBoIFIlUasYqzOpyRlCjQoZs3pGPVDnEP+ic92N3KIlrzzhO0HVDnEP+ic92HKIjnnCdoOqHOIf9E57sOURHPOE7QdUOcQ/6Jz3YcoiZ55wnaDqhziH/AETnuw5RExzzhO0HVDnEP+ic92HKIjnnCdoOqHOIf9E57sOURHPOE7R6bmHOIfxw7U57sZWIiZ54wj/qNvyISRZ0sCCDmk4EEEd8GIEneTZw+KkpV5yWpyb+ollXpb8r2Y8mgmLM7S3zE9AgDOtnG2piUalTLvLaKluBRbUU1ACaVpFxkPC0cTiuLrK6s9rWnRuNdWTUboy9OWU7TGfmfOfxjrnkDBX/ACv7pe5o42W8714zn6wmfOfehzDgv0v7pe442W8OvGc/WEz5z70OYcF+l/dL3HGy3h14zn6wmfOfehzDgv0v7pe442W8OvGd/WEz5z70OYcF+l/dL3HGy3h14zn6wmfOfehzDgv0v7pe442W8OvGd/WEz5z70OYcF+l/dL3HGy3gMsZz9YTPnPvRjmHBfpf3S9xxst5pGw/bL0xNTaHJl2YQhDRQXd9VbxpU03tOqOZy5gqWG4ri4Zrad1dvU1bWbqUnK9zVYoDaEAfO+W2Vs61ak00ibfbbQ6QlKFGiRQYAVjssi5KwmJwiqVIXld7WvRkepOSlZEV14zn6wmfOfei05hwX6X90vc8cbLeHXjOfrCa8596HMOC/S/ul7jjZbw68Zz9YTXnPvQ5hwX6X90vccbLeHXjOfrCa8596HMOC/S/ul7jjZbw68Zz9YTXnPvQ5hwX6X90vccbLeHXjOfrCa8596HMOC/S/ul7jjZbw68Zz9YTXnPvQ5hwX6X90vccbLeKM5XTZCq2jNCiVEUqaqAwB3WA5Y8yyFg1a1Hb2pe442W83zIaZW7Zsq44orWplClKUakkjEkxwWKhGFecI6lJpeCZKjpSE8q9LflezGgyTFmdpb5iegQBlf9oftMn4Rz7qYv8Ag311eD9Uaq3RMZEfRCIEYBc9j7Y/ctW84pZZl0G6VgVUtWBUluuGA0qNaEjA4xzWWcuvCz4mik5bW9S/ybqdLO0s1RrIKxpW6h1DRWcB1Q8b6jyBSgPMI5CplPGVHeVWXydvSxIUIrYN8odiOSfbJlgZZ2lUlKlLbJ1XkqJw5tIkYXLeMw8k89yW6Wn66zzKnFmDz0mth1bTqbrjaihQ3iNPij6Hg8VDFUY1oan9N6Iko5rsIRJMHRAGs7AndU54NrpVHE8KulR8JeqJNDabTHJm8IA+WtkP53nPDHoEfQ+DXUvm/UiVukQMX5qCACANM2M9jhqfY6qmXKt3ilLTZunc4KzqtI7w1UNcY4vLGXcRCtKhR+HN0N7X4blu3kmnSVrsvMvYlgJVmUiRKxhdU6hblRpG6WVVjnZYvFtZ7nO2+7sbc2O4j8r9iSWdaUuRBZeAKgi8VNOU/Room6TqIw5InYHLuKw81nyco7U9Pk9d/oeZUoswtSSCQRQg0IOkEYEGPotKrGrCNSGpq6+ZEatoPTevmmPUthg+ntjv5qk/AI6I+UY7rNX90vVk6PRR3KvS35XsxFPRMWZ2lvmJ6BAGV/2h+0yfhHPupi/4N9dXg/VGqt0TGRH0QiBGAaJkZsomz5Iyy2L9xKswpsAbpVT8sCcReNSoY8muOLynwdrTr8ZRd1J6b61d6+9LzJEKqtZlBnppb7inXlFxxZKlKViST0DeGgR1WFwVHDUlSprR697NMpNu7PoTYafcXZLZcJVRbiUFVSbiTRIx1A1A5AI+cZWhTp42pGkrJP7afrcl023FXMf2U1pVbM2U6L7Yw30tNpX/AKgqOx4NJrBXfadv54ket0iqx0BqCANU2G5xuUmJlcy42ylxppSFOqSgLAKr128caa6RxHCZ58qSjptnJ+aJNHRclrU2aE525JyxdSDS+6vNXuUChw06SDyRow/BqvOGfVkod1m389xl1lfQWPJXZBRNOpl5hlcq+sXkBZCm3fBrwqeSkV2NyXUw0c9NSje11sfetaPcZp6DHcsrKembbmkMtqWpb5CQBgcBXHRQY1PJHR5Fyhh8LgG6kldN6NuvYtZpqRcpaCzy2wnMqbquZZQvgBKlpG8Cqo6PPGqfCz4vhpaO96fQzxHeUTKbJuYs57NTKQCRVK0m82sayg0HmIBG9HQZOypRx0W4aGtaev8A+GqcHHWREWJ4HstbD7TDjDbq0MukKcQk0CiBTE6aUpUa6CuiK3EZKw1fELEVFdpWtse5vfY9qbSshgSOSJ05U4x+NpLvtY86T6d2N86iyZbqmoWEEm/UEN1UW71ccEXdMfKcY6fKJ8V0bu3hf03E6N7K58420+lyafWjsFvOrTTRdUtSk08REfSskwlDBUoy15vrpIdTpMbN6+aYnvYeD6d2O/mqT8Ajoj5Rjus1f3S9WTo9FHcq9LflezEU9ExZnaW+YnoEAZX/AGh+0yfhHPupi/4N9dXg/VGqt0TGRH0QiBGAEATGSuTrtozKWGhpoXF6m267pZ5d4azFVlbKccFRv/W+ivv4L/B7pwzmfQdu2oxYdmi6BRtAaZbJxWum5HLrUo98x87oUauLrKEdMpP/AOt+pMbUVc+aH31OLUtxRUtZKlKOkqUaqPnj6lhsPDD0o0oakrfzx1kFu7uJxvMBAD02o4WQyohTaSSlKgDdJ03TpFY08ngqnGLQ3rtt8TN9FhnWNxgft2u4llKLxJbcS60daFjg7w0Gm+BEHFYSnNTb0Jxaf2fij1GTR9XSiyptCjgSlJI5SATHysnCsAZ9s4SqF2UVqG6bdbKDrBUbqh4wT5hvRcZBqShj6ebtun4W/jNdVfCz59j6UQyVyVmWWp2XcmaZlLgU5VJWLuOlIBJ80VOXKU6uBnCCu3m6F+5M2UnaRu9jZVWKtXyDkshX7TWYPiLiEx88rYLEUVepBpb2nbzJSknqY32T7EtGbYWJV9BZKaql0JKHHBrGcvEKB4NEg6MY25OrYelXUsRDOXp322+HqJptaD57pTk5DgRyGPqVOcakVODunpRBasKNa+aYy9gPpzY5+aZPwKI+U4/rVX90vUnR6KPWVelvyvZiIeiYsztLfMT0CAMr/tD9pk/COfdTF/wb66vB+qNVbomMiPohECMAlcnMnn7QezUui8cCpRwQ2kml5Z/lpNDQRWZTypSwMLy0yepfd7ke4QcjepKWk8nJCq1YnFS/7x92mhAryYJ0AYnWY+eVJ4jH4i7+KUv5buS/yyWkoow3LHKh205kvO7lKapabGIbQdXKo4VOvvAR32SMkxwNO70zet/Zd3qRalTOZBRcGsIAIAuOxzkU3arr6HXHG80hCklu7iVVG6vA4YDejmsvZUr4R01Ra+JO+jdY3UoKV7je2dja0pVwpDCn0V3LjG7Chyp7JJ7488a8JwnpSj/rqzMyovYWPY/2LJhx9D08jMtIUFhpRBccIoQCAdymumuOFKY1iHlXhFGtSdGgtD0N925eJ6hSs7sf29sqTUnajzJQ25LtOlN0JuuFFNSq0rjvaoiZPyEsZhHVjK0ti2e5mdXNlYuMvsrWYpF4vqQaVuKbcvDk3KSPXFfLI+OjLNdJ/LSvNaD3xkd5luyZl9tmpLTKVIlm1XhewU4vEBShqABNBy1OqnVZDyJPCy4+v0ti3f5NFWpnaEUWOmNJKzeTky1KNza2iJd3sVjGg/RKx+iFaicDFPRy3hauIlQva2pvU99v5p2Gx05JXIoxcGs+kNiEuGyJfO1/TCK6c1eOb8VKU5KR8qykqSxdTiujfR9/qToXzVcw7L5pCLUnA32OfWcOEqilj6xVHd8HpN4CF+/1ZFq9IhG9feMXL2Gs+nNjof8ASZPwCOiPlGO61V/dL1ZOj0Uesq9LflezEU9ExZnaW+YnoEAZX/aH7TJ+Ec+6mL/g311eD9Uaq3RMZEfRCIEYBuOxRbNnSVnIC5lht9wqW8HHEhV4EpSCCcAEhOEfMsqqvWxdSUot6WloepOyJkLKKJ22rQsSeUlUy/JPFAISVuo3IOmm6iAqNVaovyZ7uiN2sybOuzvTIHtxnMr7pfUaDIMuWpZFovpks31OM3czKgtvFtBXdIJB3V6uOmsd1waUlhXnX6T1+CItbpEFHQmo6IA1nYF7qnPBtdKo4nhT0qPhL1RJobTaY5M3hAHy1sh/O854Y9Aj6Hwa6l836kSt0iBi/NQQBxQqKR5nBTi4vU1YI3LIzZRlX2BLz91lYSEFRHyDiaU0/ommkHDeO985yjkPEYWTcU5Q2NK/mtnoTIVFIds5J5PFWcSZRQ5Jm83vdjnLsV0sVXzOKcnbce7LWPcptkySk2SGHETLt2iG2VBaAabm+tO5CRhrryRvweS8TipqMIu29qyXz+y0nmU1HWfPc1MKdcW4s1W4tTijoqpZKlHzkx9LwuHjh6MaUdUVYhyd3c8t6+8Y3S2GD6e2O/mqT8Ajoj5Rjus1f3S9WTo9FHcq9LflezEU9ExZnaW+YnoEAZV/aI7TJ+Ec+6mL7g40sam9z9Uaq3RMXDgj6JnLeRDucEYut4DOCM3W8BnBGLreAzgjN1vAZwRi63gM4IXW8BnBC63g1rYBXemZwji2ulUcXwqVpUfCXqiTQ2m1xyRvCAPlnZEVS15zwx6BH0Hg1Jcjtfa/UiVukQGcEdDdbzUGcEYut4DOCF1vAZwRm63g5eEebQ7gdzgjN1vAZwRm63g9IdArygiMaHqYPqHY7+apPwCOiPlGO6zV/dL1ZOj0Udyr0t+V7MRT0TFmdpb5iegQBGZT5PS08G0zTGfCCopF5abpIx7BQ08seoTlB3i7CxV+sGy6gbXOVwxC3qY8pWD6tUbuV1+2/NmM1HhrIOzFJKhZixQYAreBJCgmg3enSd6grohyuv235sZqHTGxvZiq1kCmgqPlHt1roN2PXSHK6/bfmxmoTGx7ZeP/AE5zQTit3GgqB23SemHK6/bfmxmoR6xLMIqLMdOFezdHe0uafxEOV1+2/NjNQozsf2WoVNmuJwrQre5cMHNOr/3Fyuv235sZqFG9juy1KSna9YvVqSt4BNK0vfKa/wCcOV1+2/NjNQ9/JZZX0Qeke+JDldftvzYzUS+T2SUpZ6lqlWQ0VgBRClqqE1I7NR3zojXUrVKls+Tdt4SSJuNZkIAq1pbHdnTLy3npYLccN5Ss46KnfoFgeaNsK9WCtGTXzMWQ2/JZZX0Qeke+JHvldftvzYzUH5LLK+iD0j3xIcrr9t+bGag/JZZX0Qeke+JDldftvzYzUH5LLK+iD0j3xIcrr9t+bGag/JZZX0Qeke+JDldftvzYzUH5LLK+iD0j3xIcrr9t+bGag/JZZX0Qeke+JDldftvzYzUH5LLK+iD0j3xILF11/W/NjNW4tNnSLcu0hppN1ttIQlNSaJGgVJJPjjQ25O71mSHyr0t+V7MYBMWZ2lvmJ6BADmACACACACACACACACACACACACACACACACACACACACACAK9lXpb8r2YAjZe1nkoSAvAAAYJ/CAFNuXuH6k/hABty9w/Un8IANuXuH6k/hABty9w/Un8IANuXuH6k/hABty9w/Un8IANuXuH6k/hABty9w/Un8IANuXuH6k/hABty9w/Un8IANuXuH6k/hABty9w/Un8IANuXuH6k/hABty9w/Un8IANuXuH6k/hABty9w/Un8IANuXuH6k/hABty9w/Un8IANuXuH6k/hABty9w/Un8IANuXuH6k/hABty9w/Un8IAY2lPuOXbyq0rTADTTeEAf/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140968"/>
            <a:ext cx="5472608" cy="3267023"/>
          </a:xfrm>
          <a:prstGeom prst="rect">
            <a:avLst/>
          </a:prstGeom>
        </p:spPr>
      </p:pic>
    </p:spTree>
    <p:extLst>
      <p:ext uri="{BB962C8B-B14F-4D97-AF65-F5344CB8AC3E}">
        <p14:creationId xmlns:p14="http://schemas.microsoft.com/office/powerpoint/2010/main" val="4282773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8312" y="2492896"/>
            <a:ext cx="5616624" cy="720080"/>
          </a:xfrm>
        </p:spPr>
        <p:txBody>
          <a:bodyPr>
            <a:normAutofit fontScale="90000"/>
          </a:bodyPr>
          <a:lstStyle/>
          <a:p>
            <a:r>
              <a:rPr lang="en-GB" sz="2400" dirty="0" smtClean="0"/>
              <a:t>Thinking is at the heart of Mathematics and therefore should be at the heart of Mathematical teaching and learning. We believe that all children can do Maths (and do it well).</a:t>
            </a:r>
            <a:endParaRPr lang="en-GB" sz="2400" dirty="0"/>
          </a:p>
        </p:txBody>
      </p:sp>
      <p:pic>
        <p:nvPicPr>
          <p:cNvPr id="1026" name="Picture 2" descr="https://encrypted-tbn1.gstatic.com/images?q=tbn:ANd9GcRBwMQwEAj2-r1R940Pye-uDhAyNgyIntgksNwscZqleUXte1Kr7UySnE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13" y="221302"/>
            <a:ext cx="18288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mme00wohuCve3yEVyMC0brw72Zb_frqzyfp0OVVTfhDNLtC-IDLBac_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221302"/>
            <a:ext cx="2326099"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SEhUTExMVFhUWGBgbGBcWGB4cGhsgJR0cHBceHBscHiohGhwlIBobITEhJSkrLjIuICIzODMsNygwLi4BCgoKDg0OGxAQGywlICQ0LTcsLDAsLC8vNCwsLC4sLCwsLCwsLCwsNCwsLCwsLC8sLCwtLCwsLC8sLCw0LCwsLP/AABEIAJ8BPQMBEQACEQEDEQH/xAAcAAEAAgMBAQEAAAAAAAAAAAAABQYDBAcCAQj/xABJEAACAQMCBAQDBQQFCgQHAAABAgMABBESIQUGMUETIlFhBzJxFCNCgZFSYnKhJDNzssEVNENTgpKx0eHwFkRU0zVjdJOiwtL/xAAbAQEAAgMBAQAAAAAAAAAAAAAAAwQBAgUGB//EADkRAAIBAwEFBQcDBAMAAwEAAAABAgMEESEFEjFBURNhcYGRBiIyobHB8BTR4RUjM0JSYvFjcpI0/9oADAMBAAIRAxEAPwDuNAKAUAoBQCgIriXMlnbnTPdQRt+y8qq3p0Jz2NAaQ574Z/6+1/8Aur/zoCasr6KZdcUiSL+1GwYenVTjsaA2KAUAoBQCgFAKAUAoBQCgFAKAUAoBQCgFAKAUAoBQCgFAKAUAoBQCgFAKAUAoBQEfzBxZLS2muZASsSMxA6nHQD3JwPzoCi8C+JTmZ/tqQxQeGXRkLFlYEfdtn+tLavKVAORjByKqW95Cs5JaY+hPUoOCT6kTxfjt1fMdTvDB+GGNirEf/NdTlmPdQdIzjzda59ztKTe7S4dSxStUtZ+hr2HCo4hhEVf4VA/4VzZVJyeZNstqKXBG68CnYgH6itVJrgxhELccFWNxNbk28w6SQ+Q+uCB5WU43BBB71apXtanzyu8inbwlyOkchc1m7VoZwq3MQBbTssi9BIo7b7Fex9iK79CvGtDeic6pTcHhltqYjFAKAUAoBQCgFAKAUAoBQCgFAKAUAoBQCgFAKAUAoBQCgFAKAUAoBQCgFAR3MXFRaWs1yVLCGNn0r1OB09vr260ByXjPNPELyGWLNrolUjR4T7Z6Yk8Q5I2OdOPbG1cl7UjlxlHTx19MF39I8ZTNaPhKsyO43Q6l36EjHToetclVJRUop8S44p4b5EzGgFRmxkoCLbmK03/pERI/CrBmJ9FUbsfYA1YVrWbxusjdaHUw8CuzMZjIJEk1DMEqlWjTH3flO/mHm1dMnHat7qi6W7HGnXq+foa0Z7+X8jDezy2lxBdwgs0L5dB1eNvLKo9TjcZ7gHsKl2fXjSm1J6M1uabnHK5HZOXeOw3sCzwElTkFWGHRh8yuv4WH/IjIINd9NNZRzGsEnWQKAUAoBQCgFAKAUAoBQCgFAKAUAoBQCgFAKAUAoBQCgFAKAUAoBQCgFAeZACDqxjBznpjvn2oDiri3ErvZoY7bLaRqLCQ5HnQH+rj2OlQcEHOBsK4G0alJzxFa82dK1hNRy3p0I8cTZmYj5QSo9yPmP6+X8j61SlHdSXN6/t+5YTy2SFlxENjfrUbWNGZJAzjFAOTmVeJfdRrmWJjMcYwFxofOPmLNpxtkEn8O/XsKk5RafBcP2KleMVJNcWWXnbgIuIxMgxcQedGHVlBzJEfVXGRg9Dg1cnFTg4vmRcGmii8UlB6V5w6Bb/g1NGLaWH/zCys83bWGP3Tr+7pAT2KN9T6i1nCVJOHA5FaMlN7x0KrBGKAUAoBQCgFAKAUAoBQCgFAKAUAoBQCgFAKAUAoBQCgFAKAUAoBQCgFAU74pXxSzWIf+ZlETfw6XkkH0ZYyh9mqvdVHToykuJLRipTSZQLjZAK8szrkBcq8UI8RDGXjLRn8MgKkjSe7/ALSfMDnbGCehO2mqkZLVPH/jK0aqcWuDLTFyDcxQQ+CVc+FHrjdtLK+gawrEYZS2cBsY9SMAW7mzjVlvReGR06soRw9TNa8n374DCGIdyzlyPTCIMN/vCoI7OWfel6G7uHyRdOW+XYrJWCkvI+DJK2NTY+UbbKgycKPU9SST0IQjCO7FaEOreWSjyYrfBuonH72wnScRzIYITLIv2lgDEkQLFHJBIUsoCjVgAnJ22NF2ClVcm/d4+fQ2dWUY4wXDhnLNgkn9Huphc6ceLHcFnwdxqUZiwcZ0lMe1XoLs1iKwivJKXF5LRyvxSZ2mtrnSZ4NJ1oNKyxvnw5AuTpOVdWXJwUJ6EVYi8rJBJYeCwVsaigFAKAUAoBQCgFAKAUAoBQCgFAKAUAoBQCgFAKAUAoBQCgFAKAUAoCv868uG/hSNZfCeOVZEfTrAIDKwK5GQVdh1HWtKlONSLjLgzaMnF5Ry7i8DQTSWsskbyR6SCg06lYAq2gklcZKnc9Ou9efvbXsZe7nB0qFbtFrxLJ8ProNbvbyAN4UhZA2D5WYupweml9YHoAK6VrV7SmnzWjNHTxJouCz1YwZcDVVvHkSSK5OiJpUkjTSVdvlKscZUoQdhiscCFrL0PtjwmO3gMEJdV82CXZ2BO5IZyTnJzTOWZjHkRXAr6Z4iLgDxYneN2UYV9J2cDsGBBx2ORUmCejlrUjuHc2RyXktk6sk0e+CQyuuAQVYd9LAlSNvfFZwbRqJycHxHCprXhl1KjSR28N0vjKHYIgkQhZQpJx5gyEL7HHoNZJtFarFU5eJYeWWa5uZLwKyweEsUJYEGXzF3k0ncJnCrnr5j0IqSEcIqzlllrrc0FAKAUAoBQCgFAKAUAoBQCgFAKAUAoBQCgFAKAUAoBQCgFAKAUAoBQFf5zu5FijhhcxyXMywiQYygIZ5GGfxeHG4HuRWJPCyZisvBUONQcCsgwuIoCy7szRmWUk7+eTBPiN18zZOc1B70id7qMvKvL8dmrlA2qZy51EkopJMcYJJOEBxudzk962SS4IvUae6ssk+GcQEy61DBdTAFhjVgldQ3+U42J6jfvWWjdYksojOEXK8PluEmEgjnneeOVUZ1JfBkRtCnSysDjPVSN8g1q1kqNbjaZv3XNPieSzgmnkOwZo3ihX3eSRQMDPRcsfSsKPU13+hihtjbRJAHDzvqYsR1ZmLSyleyBmJx/CudxW2clim91YXE27S0EahF6DJJPUknLMfViSST71nJOkkj7wSzWe/8XCstrE0edjiSRkYgejKkak/2greJzruacklyLpWxVMF7eRwoXlkSNB1Z2Cj23O1AV25+IPD06zM3X5IpGG3uE3rTtIdSu7ugnjfXqQ0dl/lcm4uHk+xNtb2ylkV1/wBbNgguXO6odguMjJNaznjRF2FPOrI2z5bnunun+23ccSO8dkomfyMvleQnVl11hlAY/Lq9RWO0awZVNPJl5X47xMWUN5czRMgbTPG8YUiMSGNpBIrY1KAXORpIHbqd9/3sGm5pk6fW5oKAUAoBQCgFAKAUAoBQCgFAKAUAoBQCgFAKAUAoBQCgFAQ3NXCnuIlMRAmhkSaHUSFLLkFWI6K6M6E9g2e1YaysGU8PJTuaeaoWsp1kguFlC7wvA+QwIIOoKYyARqDhsYGc1CoNMmdRYJ0kNhlOQcEEdwdwayjpxkmip8v8pXFqgWK9f1KSIJIge+kZVlHsGH51s2iCNOUFpIssKXwAwbVj3JEiD8hlsfrUbwaTcu41rq3vipe4v7e2hXJcwRAMB7yzsyr2ydH6U05Ig15sk+E8LijTVFqPiAM0khYyPkZBdn83Q7A9OgA6VjJNBpcCi84c8eHcmzhEihWCz3CIHMYIBIjUkAvuNydt8Bq2zFayeCSMbitlUYOXVpZLHwfnnhVpZ6YZHHhAYikUrNK5IzjUAJHZmyzAkbknAqRVINZT0RVlZ3Eaipyg1KTwsrGW9OZXD8W7lZ0eSGFbXUBIi6mkVDgFhJnDFfmxoGRke9V6d5Gc93B2bz2drWts6zkm1xSXLx548CV5x4LNxS++5aJIbZNHjOpf7wnVII0DANhdALZGDqXc5Alq4ejPM1bX9Qt2TaXdzKxzlylPYWklz9ojmCYyvhGIjUQoIPiMGwSPLgZ9e1RRpxbKc9i0Vqmy+8W47HacPieJk1SJFHajPlZmULF9VGQx9ga2SyzsuWESt3KllalgCVgj8o6liBhR7sxwPcmscWZ4Ir/NKLa8HaCR/M0Swav2nfCMQPqWbHoDWc65Iq0+zoyl0T+ht/C7mSS5jkt521y24jw/d0YEKW/fBRgT/CepNTU578clG0uO3p7+MHnm7m2e3uTFFo0hVJ1Lk5O/XPTGK61raQqU96WSaUmmbN9zeVsIp00+M5C4I2BH9YcZ6bbb/iFaQs067g+C/EN7Qycj8yTXbyrLp8oUrpGO5Bzuc9qxeW0KSTiZi8k3NzBaoxVriIMpIILDII2IPvVZW9VrKizOUZzxOLwmmEitGoJLKQRt2znGe2K17Ke9uNajJAcF5yS5kdNIiUL5NbDW5PQAdM+wzVqtZulFPj1MKWSK5I5kkd5Wup/IqLu+lQCTjsBvU95bRikqcdWYi+pd7K/imBaKRXA2JUg4+uOlc2dOUHiSwb5MF1xu2iYpJPGrDqpYZH19K2jQqSWVF4MZRsyXkap4jSIEOPOWAXfpvnFaKEm91LUyaknH7VQGNxEAc4OsYONjipFb1W8br9DGUZLrjFvGwWSaNSwBAZgMg9D9PetY0aklmMWMoy3t/FCoaWRUUnALHAJ64/lWIU5TeIrJnJgteOW0jBEnjZj0UMMn6DvW0qFSKy4sxlERzRzglo3hqhkk0g4yAoznGTuc98Y6Eb71PbWbrLebwjDlg0+bLt5UgaC7hQZyw8VV3GPNnPmVT1Xf6GpLWEYOSnBvy/OPUwy1wTgRK7yKRpBMnyqdvm3OwPXrVJxe9hLyNzXt+OW0jaEniZj0AcZP09a2lQqRWXFmMo93vFoITiWaND6MwB/TrWIUpz1imxlGazvI5V1xurr0ypyK1lCUHiSwZM9agUAoBQCgPhFAV2LltofLbyqIhnTFIhbR6KjhgVjG+FIbHQEAADVwTJoV5RWCH4jNxC3bU1ik0Izqa2m1SKMdfCkRdR/dUmtXAk/UvmiS5e47bXieJbTLIO4B8y+zKd1/MVDJNcTbfUuBk/8AD9p4xuDbQmYnPiGNS+cYzqIyDgdaZfAxurOTLxfiAhQkDXIQfDiHzSNjZVH/ABPQDc4AolkN4OE8S4TcWsrpdFWmc+MSpyPvPMcfR/EH5VTvMbyaPaey08204PipfVL9mac0QcFWGQf+8j0NVYTcHlHeurWnc03TqLT6Pqu9Hm3OUXO+VGffbes1Pdm8Gtm3Utodpq2lnv019S88jc+2VlapaSRzJJFrJCRlw2WLagQc75HXp07V1U9+KkmfM72n+krSp1FjDePDljyLLw5k40sVwxxZRyFkhPzyuhwGm7BAckRjOdiT+EWaVFlKpVNm/wDh9w6aQu6SZ85RVlcJGzbs0SZwjavNttnfFTdiQ9qZl5VeUAXd/POEdXjCKkIBUgoz6QfEYEA7+XP4ajVDBI66fD8+hQPidynNGYbqS/luFW4jVY5FUaFY9QUwpbI3Olcj6VrUp7sGyC4qKVGafR/QnPhAh+23J7fZ4h9TrkqC2+Eo7IeaLXf9keObvveIyKDnLxoMDPZR07nJNemtfct0/FnQlxNGHhkrzG1ycxmXbsCB5iM/taFGfpUrqwUO064/PLIxyJX4e3qxTyuxOkQOxx+6Vb9cZ/WoL6DnBJccozHiY5Jo7kXDRWJ2DO0glYupOSGbOzb5Oke/pWUpUnFSqd2MfnqY48j1yjF4kN7EWYKYg3lx1Uk9wRvjB9vyrF092cJY1yFzPXw/sVknZ2JBiQsoBGCSCpztuN+2KX03GCS5mYkdy1wdbnxtTMPChLjTjc9s5B2657+9S3FZ093HNmEskjyRctGl46HBW3Zh9RkqfyqK8ipOCfUzHmRnD4Y5UcFZZbp2xGqnbfcu5I33Jz9NyM5qablFp5SiuP7Iwiw33CJLbhkiySBsyIdCnKxnV5gD3JPXtn9TUhWjVuU0uT166GWsIr0/DFWzjuNR1PIyaewABIx37fzq3Gq3WdPosmMaZPfE+ECO2t59RLTasg9Bj5cd+m3/ACrFOs5VJQxwDWhP8c43ELe0ilh8dxDG/mcqoyuBkL8zbHY+vvVWjQn2k5ReFlrgZb0K1x+AxS/1DWzaVYJr1YO+GVuuNunYgjtVyhJSh8W934NWSfxBh03IbJJkiRznGx3XAwBthR/OobGWaeOjZmXE9c6WCQJaxoSVEbkFiCfM2o9AB1NYtKjqOcn1RmSwOdLlilnHnyC2jbHuRgk+uyjH5+tLSKzOXPLEie5b5Ng+4naXxMgPowNJOxGO5Ck/rjp0qrcXs/eglj8+5lRRWuYeEyw3LSXCO8TSE61ONQJ282CFOMbH0wPWrlCtGdNRg0njgatYepf+SpLc239H1BQzZD41BtiQSOuxGD6Yrl3aqKp/c4m8cY0J+qpsKAUAoBQGC+u0hjeWQ6UjVmYnsAMk/oKA53bfGGFiC1pOqH8WULAdiUzn6gZP1qv+qpb2MnY/oN86SqKGjWcZWfT7cSC+InPAvcW9q5+zYBkkXKmUkZ8MbAqi/i7k+XbSc6XNz2axHiWtibFd3J1KyaguXBt9PLn6G18N+H2tzaeA6fe2rsEdGKSqjsZF0yIQ4XJZcZ30msQqOUVIp7Rs1bXM6S4Lh4PVft5F0TgJG32q7I9DIP72jV/Ots9xS3e8jeL8fsOGBiW1TEf1asZbh8ZwCSS2M53Y4FO98DeEHKW7BNvollnIb/jrX0z3Ehw7YBj3HhqM6Ewd9sk6u5JPsKV1vN8NOR7f2ep29Om1GX9x/Eno13YeuFnjz+RryyBQWPQf94HuelVoRcpYR3LmvGhSdSXL5vkl4vRH2MYAHoPXNJvMmxbR3KcYc0kn44M3Dh5pD7qP5f8AWrVP4F5nyH2+lnaSX/VfVkxwfi9zaBlt5EVGcuyPHrGogAkYZSM6c9euauUrqVNYwedp7QlCCjUjnHPLRM23Ptz0dIGbvoLL/IlqsraD5xJP6hDGdyXr/B7k5/useWCDPvI/+CU/Xp/6m8b+k+UvkV3jXMd3dFFumt441cMiR6ss2CFBLHfGrOAOuKiq3LqR3UjFe8jUpSjRjJ54vHBF1+EP+cXH9lH/AHmrS24M22P8EvFFin5Kdrv7T4y48VZNOg9mBxnV7Yz/ACrsxvUqXZ7vLHE627rknk4KguJbj8UsaofbrqP5gIP9n3qq68nTUOj/AD7+ptjXJXeB8jNBJqeYMrI6MqrgkMuOpP59O1W618pxwo80/Q1UcGGy5DmjZgLsrGww+gFWYb4BGcfnv1Irad/CSzuarqN0kuV+UjamTXIsgkTSQFx9epNQ3N32qWFjBlRwaXDORWguUlWUNGpbYjD7qQo9D13O1S1L9VKbi1qYUcM2uXuTjbLLmYMZIymyYA9/mOfpUde8VVrTGHniZUcGTlTlM2jSM8iyB104C4775yTWLm77ZJJYwIxwRV/8PWD6reYKM7K+cqO4DDc+m4/Op4bRWMVI/ngYcOhuw8lstpJbePnW6tuvlXGM4Gc5OOufTb1jd6nVVTd4Dd0wJ+S2a0jthMuUkLltBwcgjGM+/Wkb1Kq6mOKwN3TBk4pye0ttbwCUAw5yxU759s7VineKNSU8cTLjoYeNcjmVIdEwDxRLGdS7NpzpOx8u5Pr/ACralfbjllaN59TDiat9yFNLpZ7su+nDM4Lfwhd8gDf6k5raF/CGihhDdJbmflIXQjZX0SIunJGQw7A9xg5/U7VDbXfZZTWUzLjkjbjkV3hgjMyqYlcHylgdTltumwzUsb+MZyljjj5IxukvxflOO4gijLYkiRVWQD0AByudwcZxnb165gpXcqc3JLR8jLjkheC8izQTrL46jQ2QVU5Ydwc7DI279asVr+E4OO7xMKJ44pyRcyyu3jpod2bBLeXLE4A3Bxn1H5VmnfU4RS3dV4BxZaOWeCCzh8MMWJbUzdN8AbDsMAVSuK7rT3sGyWCXqAyKAUAoBQFX+J04Thl1k41IE+upgun3znGK1m8RbJraKlWhF82vqcEuGIVioy2Dge+Nq4MEnJb3A+sXUqkaM3SWZYeF38jHYSho1I9Bt6HoQffOa3rxaqPJW2TVhUtIOHTD8Vxz5nq5tEkGHUN6Z6j6HrWIVpw+Fkl1s+2uv80E+/g/VamOSMlwoeUKFyw8WTBzso3bps3T2qz+pnuZb1fA4n9CtHdKnGL3YrMtXq3ol8m3z4Gy1tbxW0bpN/SHmKNbJowqZYB2UDX8oVtRON8Vq06md5aYzvPPHp07ijRu61tfqhBJLexuJL4evDPD3s5+RjmhDY7EdGHUfQ/4dDVeFRx4cOh6y5tKddJvSS4SXFPuf24PmYI4XZgZCML8oXoT2Y+/oO1SyqQjHFPnx/YoUbS5q1VO7aah8KXNr/d/ZcjJrxLjsy5H1U7/AKhh+laYzSz0f1LG+6d7u8pxz5xevqmvQ3OGdZf4wP8A8EP+NWIf44/nM+S+3Ms7Vfco/Q14rJlMaLDEojbPig+ZlAIxjGQSCM7munVvYToKnu69TlVtoUqlBxbeWuHebdyPuWjW2iMhkLLOcalBOrV0zqG4Az2H0rlKnLt1U7RqOPhLdvta2jZKhOPvY44MwaJRceJZrcPJGoiY6MIw1g51EFfmU5X07YqTEnu4ljD17+BBsq9oUaDhU4kVd2b+U+EJWEITOV6jOc6iNjnqKkb3uDxrnyL2wtr2doq/bRy5Z3crOMnTfgmrCSUP8wgi1d98tnfvVijhuWOpU2e4uVRw4Z0OtVOdMUAoBQCgFAKAUAoBQCgFAKAUAoBQCgFAKAUAoBQCgFAKA4j8VOYvtV19nQ5htWOfRpsEMfogJT+Iv6CqF7WwtxeZ672Y2dvzd1NaLSPjzflw8fAp1cw9wYGiIJZMZPVT0Pvn8J9989x0ImjUTW7PyfNHNq2k6dR1rZpN/FF/DL9n3+qZ5sLh52KQwSyuNiEXIH1YHSB7k1u7bd1lJJfnI5tT2koxTioScly0x/8ApNonLbk7iLBnaKGFcZIlm6Yzk5QEAd60lO30ipN+CObHb9wpzmqcVnHF9FjiSltyFPnXLokXTstvNoZj2yzx9PYEVp29JaL5r7JkF1ta5rYcUodXF6vzayl3ZKmgdGMMytHMgGpH6/UY2YH1G1b1aaXvR+F8Gel2TtOF1SUJP+4l7y+//hlqE7Br3C+eM+jEH6FW/wAQKlpv3ZLu+6Ofdx/v0J9JNesJfdI2bAalmAOCXIBG2Pu4x1qzDSMfzmz5H7Yyxtht/wDX7HlZQWh8NLgH8evWFA0nrr2J1EdPTrXXvJWrpLs/iOfedg6MknHPLGBxC7gSKcvNKtwD90gyFOy6SBpwwyTnJ7GuNi4daChFbnN+veXNnWllUs9+ovfJbhC2jTYvpWiUxZUeI0aawRq8ykb4PQn/AIVtUdRQ/tLLz0zoVtj0bebmppPD0yQDkskZBmMWZd8tqK6vui5XzfL/ANamlvLO7jOn84L2yYbN/qNSN3hQxp4/nzOkfAiUs8xYknwkwT1I8SQKT7kAVZppJshoQhGrVVP4c6eh2GpS2KAUAoBQCgFAKAUAoBQCgFAKAUAoBQCgFAKAUAoBQCgKp8R+Z/sNqdBH2ibKQjuDjzPj9lBv9dI71pUmoRcmWLS2nc1o0YcX+N+SOERJpAAzt3O5PqSe5PWuFOTlJyZ9Yt6EKFKNKHBI9E1qStpLLLNypyabtRNcZFu26RjZpR2Zj1WM9lG565A2O06qo6R+L6fz9DxO09qTu26dN4p/OX8dFz59CR4xztDbCS0sYVMkRCggKIF2BOSp3xnSVAByD0xmkbdvFSs9H6nNtbarcydO3jw4vkvF/biVC+4veTG4LThFuVVZI0XKABAh0ayxXUOuPWpY1KUd3Ec7vBt+fI7cPZiby51ePJR/dknyZYzxxTXWuSWSQLaW53wqjZjsCAF04BIxqXB+bNbV6kZ7sGkl8T/O/wCh52vbq3rShCW9jTOMePXhw8T5zjGweBdLNBbgwpMxB1ynJlGSxbA06R2BDD0rSOtNtcXq13cv39DqbClSjeLf44ai+WeffwWF5kNUJ7w1OKuViLDqpVv0Iz/LNTW6Tnuvnn6HL2xOVO1dWHGLi/SSz8j7wyRyLpQrxuDsHUgq2jGCD0IK9KvOnuKKf5qfIfaSvTub+NflJrR9NDYtmbxU8NJvDKnxDKT834SAxyOnYY3q1efpsJUjn336bs2o43lwx/BsXdwEgmYPMZww0J4ZMZXbuEwRgnJ1ZyK5q7V1opJbmNXnXPr9i3a2+zp2a35JVH3mzZNCZV+1SywxGMt5Fz5wVOG+7Yjyk/pUkt9R/tpN5+XqivsuhbSc41eT0eSCn4gSiuZXjjJlAOFDEAjw8jT106s4AGRUrg1okm9P5Ohs6x2fUu6lOu8RSynx16fnqdN+BcjPLO5z/m9uGyMHOuYbj305qxSjjPiaWlKNPfUeG88eGEdgqUuCgFAKAUAoBQCgFAKAUAoBQCgFAKAUAoBQCgFAKAUBUOc/iBb2DeCFaa5IyIk2Cg9DI/RAfzPtWk6kYLMmWbWzrXVTs6Ucv6eLOPcwcbnvp/HuCoIXTHGgOiNc5OMnLMdsttnA2A2rlXNz2ui4HvdjbF/Qt1JtOTXLguv5oR7NgZqsll4R3KlRU470uHhn6Epylwpb24VDhoUGuXG4YZwif7Rzn2VhW0m6UXJ8eC8evl+x5zbe0ITpRo0ZJqeraf8Ar0838k0WHn3mgEvYwlTlCJnU7pnYINsBu+cnGMYrSjScIqq+OdP3ORsyzje1pU5fClq11ei/fyKNbwKihVGAK2nNzlvSPbWtrTtqSpUlhL8yzPDbvK6Qx/1krBV9vVj7KAWPsKzBLjLguP53lXal5+lt3JfE9I+L/biW1eJJAJ5ogPBtEW2tunnl6Ek/NkFskHIwc9c1s4OeFLi9ZdyPn9OMpz3Yat6Lvb/NSm3V5I6xxyzPIkJLqun5SxOWdlGcZLY1HG5qROUk3CPHi/2/g9PHZ9hZXMHVq66Yj0fVtcs8M4R7qserMV1FrRl6EggH0Pat6ct2al0Kt7Q7e3nS/wCSaLbxm2luTHxCC3kkju4kaXwULmOZB4coZVyceVcEDqGz61161Pfw4nxHaVjOq04/EtGiIkWRThoLkH0NvMD/AHKg7CfQ5X9MuP8Aj80aVxxaKNtEjNG3XS8bqfbYrmnYT6GHs24/4/NH0cWg/wBan+9WOyn0I3Y3H/BmVLsNuiySf2cbvnv1VcfzrKozfI3hs64l/rjxOrfCTg0sUc880TwtOyBUkGH0IDpLL+ElpH2O+MVbpQ3I4O/Z27oUlB8S/wBSFoUAoBQCgFAKAUAoDSuOMW6SJE88SyucJGXUOx9AucmgN2gFAKAUAoBQCgFAKAUAoBQCgPzJd8Q+0zTXJ38eV3BI306iIh+SBRXGvJZqtdD6T7O0FTsYyxrLLfrp8jHVY7p5ZsdifpWUskVSpuLOG/BGzynx+4s3nKQR6JSp853BAO/l65zuM/41PXVOcIqUm2un8nkJbJubq6nUjBU4vrx8cLrz1X1I5rdy8j+LhpXeRtKjGWOTjOTj8zSVaMsLd4acWdiz2RVtYOMKzWXl4jH75fzMN5JKmjDKdTBfMvrnfyn2ramqU85WMLOjNb2rfWrhuTjLeko+9HHHPNNdOhLcB4q9rI8j26TlkMa4mKaQfnPyHdthnOwHua1kqTjuxk1rnhnwOff2G0rqopTjHRYSUtO96rOv2NTiXMav4UDRfZ4oNTKmoyambYEsFHyrlRn171L2LcHKHvOXHlw/c59gqVje4vHu7q04vV88pclnz8DLDx5ltri3ieLw5wPEfPmXYK2ANjqUBd8Y981HGDjKLnF5XAvbQtaN7VdajWgotLfedVjTPmsLXHAxwSKwyrah0zUE4uLw1g9RbVadWkpU5by6+BkrUsFx+F3M4s5zbynFvcNkMekcvTJ9EfABPZgP2iR07OvlbkuPI8L7R7JcJu6pL3X8Xc+vg+ff4nZOKX6W8Mk8hwkSM7H2UEn6nbpV88mcrtrMOskk6Ay3GWnzuTq/Bnuqg6APQCvC319Uq3DnF6J+75cz09taxp0t1rVrXzLN8JZDHaPZs2WtJGQZO5jb7yFvphivplCO1extLhXFGNRc/rzPPV6TpVHBk1ztzF9gtWuBG0hBCgD5QTsGkb8EY7t9B3qyyCTwsnIL/mO8nOuW6kHfTC7RRj6BCCRv+JmNUpV5PRaHna20q85Yhp3Y1Mdlx66TzQ3k+/RjKZR+khZT+lYVWcXqaRv7mlL335NE1x74hXckEHhSpBKGkE4jCFmwEMTosgYiNgXB9GXGT1MlW43ae/E9r7PW9HalXdk2lhvTGcprTVPqQ6c98UAwLwn3aKEn+SCqv6+fRHrH7J2/KpL5fseZviJxSNS5ugwXzFfBiGQNyM6NsjbNSU71ykotcSpeezNOhQnVjUbcU3wXI61zZzM0BFvaost5IMqjHyRr08SYj5UHYdWOw7kW6taFKO9JnkoQc3hFe45znLMLe3gkFtdG5WK5UaXaMCN5MoHGGRwoKsR02IByBpO4So9rHoZVN7+4zFzFfcQtYDMt+76XiBV4IcENIiHcIMHDZqnbbQlVqKDitSerbKEd5MleYeZLxbqS3hEMaRrG3iOrSO4bPRcqqYKsM+f19qbR2l+kwlHLefA2tLP9Rl5wkQVxHJL/AF1zcS9djIUU+xSLQhH1Brz1XbV1Pg1Fdy+7yzrU9m0I8VnxIbjPD7e3t2ljiijaEiZCqqp1xkSIMgZ3K4/M02feXErqDcm9cPi9GLu3pKhLCSLBzB8TywVbBUbKgtPKCUGfwogwZCO7ZCg/tb49hOtGOnM8dc39KjpxfRfcr/K3MF6eJWjT3ksqPI0bxnSsZ1RvpOhQBswU+ta06znLGCKzv3XqOLWDf+IPNd5FfyxQXDxJGIxpUIRkoHJ8yE/jAxntUF1czpzUYnvdh7Ft7y3lVq5znCw8cEv3Kz/4x4l/6+b/AHIf/aqBX1TojqS9lLTlOfqv2JTgnPHF5Jo4EmhkaQnLTxABQAST93pyfb1x71LG+91ykuBxNrbDhZxg4Sb3njXHTuLq09+dv8oRiXGdIt00HfuhYvjtsw/Kq/8AVJcdzQ5P6RcM6mC95uvMraskcMxQs06HWrKCFzCjDZsnJ15C7bPqyNrnasadHtIRy8415eJmhZOdTck8EPcSjxF13c4lfdR9rkUtjrpjDhT9AuPauEtq38k5xei/6rH0Oo7G1Xuvi+95+pK2nNNza7zE3MA+Y6R48Y9RpAWVR+zgNjJyx2rqWG2lVkqdZYfXl/BSutmuC3qeq6HQLS5SVFkjYMjqGVh0IIyCPYiu+cozUAoDBfMRG5GxCtj9DQH5d4YMQx/wL/wFcKv/AJJeJ9W2V/8AxUv/AKr6G1UR0BQCgFAafEEJMWP9aD+isf8ACp6H+3g/scnaqy6C/wDkj9JG5UB1i7fCCQi7uVxs0ER/R5B/+1dG2/xeb+x4H2jSV94xX1a+x0DjHLNpdD76CNm7OBpkXvlXXDA532NTps4Limcp555SuLJ2ufEa4t3ZfEd/62LYIpfGzLgAasD39TDUoRnH3dGjtbH2s7Oe5U1hJ6vmuWf3K/XNPoJ8IoGk1hlxtuZZG4L4cuphFfQQO5JOIdaSqXP7OMR7n09a685SqW0nHi4v1wfK7u3jbX0qXJS+XFfIkF4vEZhCCSf2wMpqxqCa+niFQW09cDNeL/Q1lQ7drT818Ds/qabq9mnqSvCb4W11HKThJNMMv5t9yx/hdivoBIxPSupsG63Kjoy4S1Xj/K+hS2pQ3oqouXHwL23FrZpTbGeAzEHMPiKXIxk5jznpv06V6s4RQb7k7hFtciWa5hSDzn7JNInh69sFQxzpHmPhnUMkEYxitd1ZyRqlBT38a9Ss858S4fNcRjh4j0hJPGaGPShbVGI99IDEAPuOx+lQXGMLqcza6h2afPPyK9BwiW7vbeCHSHZZiS+dIUBTkkAnqMfU1DCkqkXF9xc9lr6dlVnWis8sfnkad5byRXMsJlglWM6S8OojVsSuT1K5wff6Gq9zRp0kkm8n1DY20ru+lKc4xUFppnOfX10XcZ+HcMN5N9kRlVnQszN2TIDED8Tb7D8zsKhh/bXavgvqbbb2hCnTdtH4pr0T0z+yOwWliLdHKBpJGyzs7DXK+OrMdvYdgNgABiqdWtKtPM3/AAePhBU44iijR2DycRtLqW3u0uS7iXKIbaNBG4QK6ZLNkr5mbffYbAdOcqMbVwpyz9ePQqRU3VUpIuHN4zZy/wCz/fWufZP+/HxLNf8Axsw82Q3X+UnaOznlja3hGuPRpyrzE7u6jPnAxnO3oRXQ2ps+d2o7jSxnj3kNjdxob28nqRksgcvbuJYZQoJQ+SQA9GUgkMM/iUkZ2PpXma1pXspqU4pr1R2adxTuYtRb+jKjzBYaIYbWeKGXVISt4QfHIGXETk5yT01A4KrjAO9eksdoU61NqEd1rilw8Uec2zTrWtJ1M73R9DTvrpYo2c9FHQfoBt0qaEXKWDxVCjKvUUVzL98OuX+GTtHObxby5QrIqBjGsRU7FYThzg/ifPQHAq/CCitD1NC2p0ViC8+Zu88ch2XiT8QuL24g1lS2koUyFVFCp4ZZiQoAAyaxUpwlrJHTtby6oPdoSazyXN+ByUA62KljFnyeIoEuO2vQdIPsPauRX7LOKZ9D2X/UHDeu2vDGvm08eWPQkeCXbxThosGUQ3BjU9SwiYrgd9x0rWnBSi1Lhpn1Of7TSSp00nrl6c+DL/zLwWzh4dBe2qp9oMltJFMzfezM7rqUufM+pGfy9MdgBXYqQi6bi+GDwcZPeT5mxzfGA9pJ+JZig23KtG+oD2yqsf4K8s9aFSL4Yz5prH7eZ2IPFWD7/sVu6NvHa30Utu8l9O0ngS+CXyDjwNEmCI/D77rgjPfNdjZ91bfpYreSwtVn19Snd0K3bt4by9CasFcRRiQ5kCKHPq2BqP65rx9dwdSThwy8eB6CkpKCUuONSa+FTsgvLXP3cMwaIfspIuvSMdFDa8fWvc7OrutbRm+PPy0PM3dJU60orh+5fKulYUB5kQMCp6EEH/GgPzPxDhMtlIbWdSrpsjEYWVR8roe4IxkdQdjXIuqMozcuTPomwdp0a1vGi3icVjHVLg117zVuJ1jXU5AHqarQhKbxE7VzdUram6lV4X56mQGtSdNNZR9oZFAa828iD01N/LSP7x/SpoaU5Prhff7HNuV2l3Rh/wAd6T9N1fOXyNioTpF9+D0GZruTPRIUx3G8rH8um9dG30pebPA+0c1K+x0il82/uXfmu+mt7Zp4E8QxMrumMlowfvQv72nJHuO/Sp4pNnBk2llHninE4ybeN1WSC91R5O4OqMumR3VlVh9SPeiQbOKcQsDbyyQEk+E7ICepAOFJ+owfzrmV44qM+lbJrdrZU5Z5YfitPsadhI8wZkhmZFcqHSJ3UkAE7qpAO/TOeh71K7OphYRSp+0Vm5zjOWMPC4vK66LTU638KuXy1ldLdQsI7mQ/dyKVLJ4aJqwcMMkNjYHbI6g10reDhTUWeJ2tcU7i8nVpvMXjHokbHPdtY2vDhZRukMiBXtI0BeQyIdSEIoZyGYEM+PxNk1tV3HBqpw55KNPe3lu8SH0CaHEiECRMOh6jI8yn3GcV8+3uxq5g87r0fgerx2lPElxWqITmDleF7Ro4oV1KNSYHmZhvgt1JbcEk9810LPaVVXKnVk8PR9Ne7uKlzZQdBxprDXArVhbQ6Q8UaAMAQQozj69a9JOUs4bPl9erX33CcnobTSeYKMs7fKigs7eyouWY/QViMXLgaUqFSq8QWTqPw05VNq0lxcaRdSooEeQWiiySAcfiZhk4yPKAOhzfpw3I4PT2tuqFNQ9SB+KfKFnawx3NtEkD+MqMqeVZAwbbT0yuNQx2DflFdQUqbzyPRbBuKlK9govSTw13fxxOf2l59nmiuOnguGJH7B2lH5oTt6gVyafvZp/8vry+Z7Hb1qqts6q+KGq8P9l6fNI6xFzRbsAR4+D0/otx/wC1ULsLhf6/NHiv1FPqe7PmSCWYQL4niFSwDwyR7DGSDIq56jpWlS0q04701hGY1oSeEeec/wDMbkntEx/Tft32rW2z2scGavwPJD8MeCDilrLMdCskyq7NhfFOkprJOMlfFAz1Jq1sS5nV341JNvTi+RrtKjGG64RwiZ50vYpby2ETq7xRzGQoQdKto0BiOmorkD90mpdvSirbD4trBHsuLdbK4YKrzoo+ylu6yQkH0Piop/kxH0JrgbIk1dJdU8+jf2L22YKVlUz0K6pYtpjSSR8Z0RI0j49dKAkD3NeohTlLgfM7e0q1tYLzPEgDEqwZXRhkMGSSNhuDg4ZGHUHY096mzLVe1qZej+ph4hx+6vGUXUmr7N92mARqON5Wyd5GUgE/XAGTnF5WbSiuep9a9kLaFam7x8eC7tMt/PHqbfLnLs1/MYYWCYXVJKw1CMHIU6dtTEg4XI6E9qhtbftHl8Edjbu1/wBHBU6fxy+S6/t+ItPw84OsM96Y8vCJRHHNKAZJGQFZiGAH3WrZQM999q02nKKcYR5cuR4uhKdSUqlR5b5viSAuOExXAGu2WZWOnLDyMT5sZ8sbk9QME1Xau50/9t0zmipcsmbmqxk1x3S+dbdZNUQHmIbGp0Od3ULgLjcE4OTVdRVSlKjwcsa+HJ93eTqW5NVOKRFLx2FwTAWuWxnRbI0z+2QgOnp+LFUKWyrqpLd3Wu96L+fIu1L6hBZ3s+Bs8MujLEkhQoWGSh6qe4Ow3B26VVuaPY1ZU85wT0anaU1PqWTkC2Anu5N8stup9PL4h9Ov3nr6fn6vYWf0vm/scLaf+fyRda7JzhQCgNLi3CILpPDuIklT9l1Bx7j0PuKAhk5A4YAwFnD5lKkkZIBBB0kklTg9Rg1hJLgbyqTn8Tb8WUPiXwZaHxJLO5Zz+GGcbHfp4gOxxnHl+vrUNW3jUWOB0dn7Xr2c3JPeTXBt48Slcb4fNZSeFdp4Tb6WzmNx6pJgA/Q4YdxXOq2k4cNUezsPaG1uI4qPcl0b08nw9TRe6RRkuo+pFQKlN8EzqTvraCzKpFeaMFhdJIzsrAknAGd8Dpt7kk59xU1anOEEmtPuzn7OvaFzXqVIzW89Eue7Hn5tt6d2Tdqslk7MpKKyy8/DPkASI/EZ5ZoTKMw+C5jIjAwHbbfVgEKcjGCc527tKmowUT5RtC6dxdTrdXp4LRfJHReBK/2aETP4khjTWxGNRIGSR2qJ8dDRcCnyRKnCrJnOkWtzaeYnYKlysOc+mgn8q3/2Zp/qZeA8mWvELi6vpi8kb3DrHGGIiYRhYyxAwWy6P+LSRjIrZU4vDa1N1eV4QlShNqL4pM6PaWyRIscaKiKMKqAKoHoANgKlKploDmfMfD1g4nK+B/SokkDY3LR/dyrn0AMJx6sa857QU5bsJrhwf2Ovsma3pR5mp9q1SeDErTS7fdxjJGehc/LGvu5Ari2mzq9z8Kwur4fz5HSr3dKj8T16FW5pa8SUw3atbIxwixnySj+3HzH9waTjqDXoqOy6dst7G8+r+y/9PK7W2rduP9pYj8yKms0aPw8aVxtp2x6YxVpTalvHkadzOFTtM5ffzLnytzY9tY3QisoTc20av4kUYjjdGYjXIqAEFMMxUdQCRjfF2FTejlI9TaV43EU1os4eeRRYbycTG6+0S/aXyWnVsM2cbbeXRsMJjSABtXMleVN/PyPpVL2dsnbqD1fHeT1eenFY6LU2OJcVubkqbi4km0/KHICg9MhUAXOCRnGcE1pVuZ1Fh8CzY7DtbOp2kMuXVv8AZIwWvDGupYrZM5ndUOOoXrI3+ygY1m0hvVF3GntDddhZSXOWi8+PyyfppFAAA2A2ArsnzUrvNdv97aShclZJEJ/ZVo2Yk79NUaD8xVHaKzQfdgntnioiv85//D7v/wCnm/uGuJbf5o+KOhV+Blb4Jxq3vY/IQTjzxOBqH1U9R79K5d1Z17SeX5NfudKhcUq8dPQlIYVQaUUKo7KAB+gqnKcpPMnksKKisJFZ5p4ojstqjKzAh5QDnSFIKA+hL6T9F36iu5sm0lFuvNY5R8+L9DzftHfKnbOlHjLRnvlDmVuHTySGJpYpkVZFjI1qy6ijKGIDA6ipGQeh7Yr0VGqorDPK7NvKdODpzeOhG8VvTc3dzdeGYxO0eIyQSAiBMkrtk4J2z9a1r1FJrBBtK6hWklDVIgLR9Rkfs8jFfoMKP7uapXXxJdEfYfY+3lQ2ZHe5tv5JfY7N8Io1j4W1yBkyvNI3rhGMaj9I8/Un1rq0YbkEjyG0rl3F1Oo+ungtERKOYeDxkOR9xEXk6sFfT4zjr5grO2d9x0PSuFHFS797qSvMaOnQ6OnB7YW4thDH9nC6fDKgppx3B6/X869Ecwo/AGzw9fMWAjkCMTnKAsIjnv5Au9eZuUlcNLqdWk32SyRfCuZ2isLWwso9NwbWFppimlIA6Ah+n3krAkqOmdyTgiu3e3kLWnvS48l1/OZRt7eVeW7HzZ8zFZ24ydMUKAZJycAYH1J/mTXh8VLqtosykz03uUKevBF85GsnjtQ8q6ZJmMrL3XOBGp/eCKgPvmvd2lurejGmuX15nmK9Z1ajmyw1YIRQCgFAKAUBiuLdJFKuiup6qwBB/I0BDJyVw0EEWFqCDkfcp/8AzQGa55UsZF0vZ2xH9kn/AC2O9AaKfD/hgOfsUJ9mBYfoxINYUUuCN5VZyWJSb8yT4/HizuFQYxBIFAwMeQgADoKyaECvMsK2Ed4DqVo0KIu7O5GFjUdWct5cetVt15wWd5buSv2XDJ723s7KS0mjtwI5Lt5wI9enD+Gqai3nkG+cYHvUsYYeSJz0wdMtrdI0WONQiIAqqowABsAAOgFSEZloBQELzLy1FfeF4jSJ4TlgYm0MQVKspYbhTkZxg7DcVpOnGaxJZRtGUovMXg3uF8MhtoxFBGsaDso79yT1JPcnc1ulg1PfEbCK4jaKaNZI2GGVxkH9e/vQHKeavh7NbBpbMPcQgEmEnMye0ZP9aP3T5vQt0qCpQUtUcu62ZCp71PR/IvHw+5cNlbYkx48x1y47HGFQHuEXC+51HvUsYqKwi/RpRpQUI8iqc0/Ckl2lsHSPUcm3kyI89/DZQTGOp04IydtIqGtbQqa8Gd3Z227iyW4vej0f2fL6dxA2Xwy4i5AcQQjuzSF/0VV830JWqysNdZaHaqe1rcP7dLEu96fRZ+R0fkrkiHh4ZtRlncYeZgBtt5UUfImRnGSScZJwMXqdOMFiKPLXV5WuqnaVZZfyXgi01uVjQ45w9p4SiOI3yrI5XXpIII8uRkHGCMjYncVpUpqpFxlwZtGTi8opvEOR7+fMcvEkEDjTIsdqqsykYYBmdtJIyM1WhY0YNSS1XeSSuKklhssvEuUbK40mW3QsgCrIuVkAAwAJEIcYHvVuUVJYksoiTaeURsvw7s2O7XWn9j7VLp+hOrUR+dQKzoJ5UF6IldxVaw5P1HHPh7aT26Qwots0WoxSRKMqSMNqH+kVsDUCcnA3B3qdxTWGVqlONSLjJZRRbn4e8SQ4CQSjsySlf1V18v0Bb61WlbdGcepsfX3Jepm4f8NLyc6bhkto/wARRtcrDuE20pkbajnHpW0KGHlkttsuNOW9N5wT938ILEgCCS4gx2Vw69u0isfXoR1redGnN5kj0lvtO7t47lKo0unH68Cy8m8tiwso7PX4qp4nmK6dQZ2fBXJ/ax13qUolfXh0tiv2cwSTWqgiOSJfEYJviOSIeclR5QyhgwAzg7VyLqwnKbnT58i5RuEo7siBZ7IL4D3tysBGBZuzIoB6JoKCbR20FsYOMYwKOrfY3d3z/NDO5QznJJmzm4ggt7eJ7e0OFlmkQxkx9DHBEwDeYeXWQABnGTWbSwkpdpV49P3MVrhNbsDe535dlVobmyhDtGohkhUhS8X+jKk7aoz0z+Fmqxf2UbunuvRrgzS1uXQnvcuZr8vcjzSTJc8RKfdkNFaRnUiN2eR/9I47DGkdRWLLZ9K1j7ur5v8AOBm5u513rw6HQ6vlUUAoBQCgFAKAUAoBQCgBFAU/gfw4s7S5FxG0x0FzFC8mYYi3zGNMDBIJG5PX6YAuFAKAUAoBQCgFAKAUAoBQCgFAKAUAoBQCgFAKAUAoBQCgFAKAUAoBQCg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312" y="4169043"/>
            <a:ext cx="5299992" cy="265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s://encrypted-tbn3.gstatic.com/images?q=tbn:ANd9GcRtFqCvzq64EnT65cBQo8XhpP6DkM27Z1LXAUjWX2wH0aYF_mGjV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186" y="44624"/>
            <a:ext cx="264795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0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Bonds to 10 &amp; 20</a:t>
            </a:r>
            <a:endParaRPr lang="en-GB" dirty="0"/>
          </a:p>
        </p:txBody>
      </p:sp>
      <p:pic>
        <p:nvPicPr>
          <p:cNvPr id="4" name="Picture 3"/>
          <p:cNvPicPr>
            <a:picLocks noChangeAspect="1"/>
          </p:cNvPicPr>
          <p:nvPr/>
        </p:nvPicPr>
        <p:blipFill>
          <a:blip r:embed="rId3"/>
          <a:stretch>
            <a:fillRect/>
          </a:stretch>
        </p:blipFill>
        <p:spPr>
          <a:xfrm>
            <a:off x="409575" y="1509713"/>
            <a:ext cx="3850094" cy="1775272"/>
          </a:xfrm>
          <a:prstGeom prst="rect">
            <a:avLst/>
          </a:prstGeom>
        </p:spPr>
      </p:pic>
      <p:pic>
        <p:nvPicPr>
          <p:cNvPr id="5" name="Picture 4"/>
          <p:cNvPicPr>
            <a:picLocks noChangeAspect="1"/>
          </p:cNvPicPr>
          <p:nvPr/>
        </p:nvPicPr>
        <p:blipFill>
          <a:blip r:embed="rId4"/>
          <a:stretch>
            <a:fillRect/>
          </a:stretch>
        </p:blipFill>
        <p:spPr>
          <a:xfrm>
            <a:off x="1371862" y="3717032"/>
            <a:ext cx="1925519" cy="2640509"/>
          </a:xfrm>
          <a:prstGeom prst="rect">
            <a:avLst/>
          </a:prstGeom>
        </p:spPr>
      </p:pic>
      <p:pic>
        <p:nvPicPr>
          <p:cNvPr id="6" name="Picture 5"/>
          <p:cNvPicPr>
            <a:picLocks noChangeAspect="1"/>
          </p:cNvPicPr>
          <p:nvPr/>
        </p:nvPicPr>
        <p:blipFill>
          <a:blip r:embed="rId5"/>
          <a:stretch>
            <a:fillRect/>
          </a:stretch>
        </p:blipFill>
        <p:spPr>
          <a:xfrm>
            <a:off x="5508104" y="1772816"/>
            <a:ext cx="3009900" cy="4171950"/>
          </a:xfrm>
          <a:prstGeom prst="rect">
            <a:avLst/>
          </a:prstGeom>
        </p:spPr>
      </p:pic>
    </p:spTree>
    <p:extLst>
      <p:ext uri="{BB962C8B-B14F-4D97-AF65-F5344CB8AC3E}">
        <p14:creationId xmlns:p14="http://schemas.microsoft.com/office/powerpoint/2010/main" val="3417561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SassoonPrimaryInfant" pitchFamily="2" charset="0"/>
              </a:rPr>
              <a:t>Fluency</a:t>
            </a:r>
            <a:endParaRPr lang="en-GB" sz="3200" dirty="0">
              <a:latin typeface="SassoonPrimaryInfant" pitchFamily="2" charset="0"/>
            </a:endParaRPr>
          </a:p>
        </p:txBody>
      </p:sp>
      <p:sp>
        <p:nvSpPr>
          <p:cNvPr id="3" name="Content Placeholder 2"/>
          <p:cNvSpPr>
            <a:spLocks noGrp="1"/>
          </p:cNvSpPr>
          <p:nvPr>
            <p:ph idx="1"/>
          </p:nvPr>
        </p:nvSpPr>
        <p:spPr>
          <a:xfrm>
            <a:off x="457200" y="1196752"/>
            <a:ext cx="8229600" cy="1828800"/>
          </a:xfrm>
        </p:spPr>
        <p:txBody>
          <a:bodyPr>
            <a:normAutofit/>
          </a:bodyPr>
          <a:lstStyle/>
          <a:p>
            <a:r>
              <a:rPr lang="en-GB" dirty="0" smtClean="0">
                <a:latin typeface="SassoonPrimaryInfant" pitchFamily="2" charset="0"/>
              </a:rPr>
              <a:t>Once children are secure on number bonds they are then able to apply this to derived number facts.</a:t>
            </a:r>
            <a:endParaRPr lang="en-GB" dirty="0">
              <a:latin typeface="SassoonPrimaryInfant" pitchFamily="2" charset="0"/>
            </a:endParaRPr>
          </a:p>
        </p:txBody>
      </p:sp>
      <p:sp>
        <p:nvSpPr>
          <p:cNvPr id="5" name="AutoShape 2" descr="data:image/jpeg;base64,/9j/4AAQSkZJRgABAQAAAQABAAD/2wCEAAkGBxQTEhUUEhQWFhUXGBcYGBgYGRocGBwZHRgXGBwcHhwbHSggGRsmHBUYITEhJSktLy4uFx8zODMsNygtLiwBCgoKDg0OGxAQGy8kICQ0NDcsLCwsLCw1LCwsLCwsLCwsLCwsLCwsLCwsLCwsLCwsLCwsLCwsLCwsLCwsLCwsLP/AABEIAKAA8AMBIgACEQEDEQH/xAAcAAACAwEBAQEAAAAAAAAAAAAABgQFBwMCAQj/xAA7EAABAwIEAwUFCAICAgMAAAABAgMRAAQFEiExBkFREyJhcZEHMoGhsRQjQlLB0eHwYnIzQxbxJIKi/8QAGwEAAgMBAQEAAAAAAAAAAAAAAAMCBAUBBgf/xAApEQACAgEEAQMEAgMAAAAAAAAAAQIRAwQSITEiBUGBEyNRcTLwQmGx/9oADAMBAAIRAxEAPwDb6KKKACiiigAooooAKKKKACiiigAooooAKKKKACiiigAooooAKKKKACiiudxcJQJWoJHUmKAOlFUn/ldrnCA5MmM0HLPnS77QccuGXA22ooSpEoO2ZWsid+lMhicpUEvFWx1vL5toS4tKB4n9KUOI/aba2qZhS5MDkCfDmfSvz/dcUXgdV2jhCwTIUB+utOAtRe2yO2SUKUJ03B668jvFXMelhdN2KlNjzw17Wmrh7IvKEnYQQoeOvvCtMbWFAFJBBEgjYivzRZcKtWyw848SEGRICQPMyZ8qe+C/aCy2sNdqFtk+7zSeqZ38q5l01q4oIzNeorww8laQpJBSRII2Ne6oDQooooAKKKKACiiigAooooAKKKKACiiigAooooAKKKjXF82gSpQA89PWupWBJoqtTiyViWylQ6gg/SkTi/jx1h1TSE+7EqUNNQDptprU44pSdEXJI02qXG8fDBy5cxiTrAA/opf4H4qVcTmSNpzJPdOoBkclCR50tcZY9kuXVxKc+RQ8AI2/u9VdbvxxqPZc0OKOadS6O977VJVAlIndIH60tcXKduWi4y4VlZzTOpGspB/D5eFcV4FaPDtG3FpSdwmCB1Gu1dGMes20dghYCRpJM69ZiJmq2lefepxtp93wbGqx6SMNseGJOF2V0l0dmhxJnWQQmOczoRT7xW45cW6ELVmDQIT+YbQZ6iBFR+IL1xFupbOsRrvCeagOdJFrxLcJUD2mfX3TBB8BA+lbfEDElFJUxh4Yx/tD2L4HbJ0Sogd6Por61VXvGb4cUAhCQkkZVAk6GNT1o4rwBSP/AJLYISogrHNCt58vpUvAMQZuobum0KeA0URqsef5vCrUcjlx7lOePa+SztHk4hbKCwUGYMawoagjqNapEcCuZ9XUBM7gHN8B1+NT8T4obtVllpkHJoYOUDnpoZ33qdheMovELQJbXlgjmAdJB5imcPhi+UOfC/FibZfZ5wtBPeRmEg9R4+HOtTtblLiQtBCknYivyVc8I3KVQlAWOSgRHz1FaxwJiz9m2hLqs+g7RM/MH8wHPnVbPg38xXP/AEnGVGxUUUVnDgooooAKKKKACiiigAorwp0DnXugAoqBeYgE5v8AESfSaT7vjNebRIjxJrPz+o4sT29sfi008nQ+LdA3NQX8aaSYKxPiYqrsbv7QzmEoKgR5Hr4iky64fu85GSf8swy1Sy+pZZfwVIfh00G2puqNCxW+PYKUiJ08on6HafGkHjOyuLlCHrVPaZRBamCFTrvuaacFWhppLSlhRIIUB3gM248hSHi2LOWboErCSqCRsoagEjqBz5itTRaxvHukuUVc2Fq6JHA9jcIc7W6a+zAAjVQlYOkZQduc+FMGOfY3wA80l2NidCPjvWc8cYq6nKpKldmsAhSeZ8VcvKoPA+J3Lz4b7zjcEqJ1CdNNeswIonrc2SLnBJFK5ONoZrzilqwBZtmEtpmVBGmp6qMkmKqn8RRiKFhAy3CRmg7q5b8xsPSrbG+F2bk5llaFjSUxB8wedcMNwu0sCVdoS4oRmcIGk7ADYaVRlk3xucm5BizPG1KL5EjCMS7MqZdkNrzJV1Qo6H+a9q4LfJ7imlJOys0aeUaVc8aYSh9Ju7aFEf8AKlOsj8wjmOdV/CWMyOwUYJB7JR2nkk/pWxps0ckEi7DKsvLGXBbD7O0lsqzETqNtTMDwr5ib6GG1PdkiU80pAUSdN4086zjEbd5Dp7VLgXO5mT4g8/hWhcMtOKtwLlM5pEL3KOWarakrodGSboW2+NVyQtpJQdCATMfHQ1V4/g3ZhNwzPYLgpI3QTqAengfhTg7wjaAlZCwNTlzd313iubfEloAWjq2RlIynLl2ielCv3ISg5LyKHDFMX0IuAUvgQFpMFYHyKhVyxbWuHgqKjK9JVqoga6AbClPiLB/s6kraUVMrMtLG455SR+IdecVYNOJxFKULUEXDYIBPurHlyNWsc1LvspSi06G3C8cYfOVtYJ6EQfQ70lcVG6Q8orWsJk5CkkJy8ttAas8E4OcbeQ444kBBmEySfDwpyS4kmAQfIg01W0Q4TNvooorELIUUUUABqNc3zbYJUoADnXS7HcVG8GKROMLN99tKmElcAhSAYVPUa69KXkm4rghOTS4GdniJpxWVtaSrkOZ8pql41x9du0FJmVGJ6afKlXg/hd8vBx9tTSEa94yoq5QJ0860Z5tKgUqSFJO4IBB9aSpTnF3wLuUlyZhgPE9w5cIRnMrVASe8Dzjw861+1ckQdxSniF9a2OqW20LV+UAE/GpGB8SJeUmEqSVEhJ3SfCeR8K5iex03bOQe102SsTdSm4j8yQFD+/3Wqu64YtpK1ZwNyM0JqZxdb+66k94bj+8qhOA3VtCDC0nad45Ty/isbVL7kuOTVwyaSp0iXa4nbpAaQoJA0A5epqmNwsLebe77iAVoHJSNcsDadp86qE8NXGb7zI2mdVKUNv1q7x5vMGVWwK3WiAFbJKYggk8j+tc0rf1FuVl2EIRlw7v+9mX3vHF1nOVeQA+6AIHhEUxLbcxPDu0UkB1CjlIGiwk6x0P6imbEsFs9Xn2GpAzKUR9Y3qmHtBtUEIShYQNAUhIAH+szFbqVdstZPvw2wgLXB2O5VfZ17Gck7TzTVnj/ABObY9mlAnQnXKkTrGg1MVRce4UlCkXtsZYfMyn8LnPykgnwM1YWTDGJspU9KX2wEqUk7jkqNj+9VMmFRdt8HltRh2Td/JJ4b4tFy4GVIyrMlMGQY1I8DFRuM+Gn3HS4xCgoCUkwoECI10ipeGYPaWCu1K++QQlSyNBzygD50wWeJtv/APGoKjeDMfDel3CMrgV7SdxFLgjh9+3dU6/CUlJTkmSokjU8gBB9aoeOeHPs6+3aH3Lith/1rOsf6nl6Vdcc4w6y92aVlKYBTl3VpqZ89IHSo3CGOruHFWtx9604hWadwAN56fuKfjlkT+o+hkXL+RK4Px1VwnslK+9SOf4kjmPHrS/iPF7/AGignKkAkQRJ0ManrUTGcNdsLkZFHQ5ml9R0PiNiP3pjtrO0xAdspBQ5/wBuQx3+scweta2PJvjwX4TclwS+G8YF224hxOsZFAdFAwR6HSl294HuEqhKkKSdiTlMeI1+VMCr60sD2Y0UNSkAqVMaFR6xVtg2NsOnMk5tIIO4nwOoptWqZNpNUypwvBQi3LDvfSqZ00k6yOhB50gY7hC7R4JJ095tY0kDn4EaVI4jLqbhfbk5sxgkwInTLyiOlXHDrartpbLxKkCMizuFajQneK7Ga3Uhc4qfC7PVri67u3WxmyvwIOwWBvHQ9aV0WL6HAA24lYOkJMz4EV9ftVMvqaJ7yFRmT13BHyp9scVdKAMpWuNVAZU+p/SryTkrKT8XR+i6KVcV4/tGdlZz4aD1NUF57QHFiWglIM7an12+VYEs0Imti9O1GTqNfvg0dawBJIA6nQVDYxhlawhDiVKOoA5x0Oxr888RcU3DrhSXFHKYkmfroKncI4m+HAsSvJCgdjodQfMUp6h30X16N4NuXJ+hqpHkdm8R+Feo/wBv5j5VZ2V2l1tLidlAEfGlvFsSh0pdUEjXKeSSNQZp02qswMia4Ys8X8YOsuqbaEZdCo6a1a8D4w9cthbneQSpM8wpMc+YM14xO1sb6FOoLjg0PZ5gZHUiBHnXY4szbJS0lTVulIgJJzKjyGg+M0vHhySlfsVnJRfLOHGXBv2xQcQ4G1BOUhQlJAnXQyk6164NwEWaFhToeUpQUMgOVMCNydTrU5h1LgCwvtAdjMp+WlZn7Rr59DqQpagFAlI2SACRA6nmfOrUdFG90hcsqvhGlY2laxmQACOXM/0aUnYneuMguMrKQdTHTb5VG9lWKXDinUrJUykCCdYVOwJ8OVWPGbBbBKRKF67xlVGvr086zPUdAo/ex/JoaPUuXhL4O2IY12diblAC1iElStSFEgEmfOfiKz3/AM2u8+btlb7GCn0imfg7FUpWW3ILbvcUDqArYTO4O3x8Kv7zhvD7eXnGUJCTzmJ5QmdT4U6EVtW3g9Bp88UqcbZKtm/t1intUlHbI1A5GdCPCQD8aRXPZlc54DrWX8xCgY/1/mnC044s1LCM5TOgKkkJ9eVSuNL11qzcWx7wjUckk6qHwpjSZ1PLCW1cWFrwy2mx+xqlaCDmURBzE5sw6QdR5VkDancNvFJUJUgwRyWg6+hGvnXFGNvBedLywqZnMf3p44pwdy9w9m6UmLlCJUI1WiTy6xCgPE1xNSW0ra/SeO+7KziywcuslxbJzoWgafiTGkAf3WovBeB3Tdyl1aS2lMzOhVIjLH92rlwLxB2S+ycP3azv+VXI+R2NX/GHETluoIbITIkrIknyHSqzco+CR52Vx8UM91ZIdEOICgeShI/iqfEbu1sRlS3Cla5W0gadSTS7w9xy8p1LbxDiFkJmIUCdjpvV1xTw19rhSF5Vp0ykaKH6HxpTjte2XAvbtdSIb2I2uItm3VmQ5u2VRoqORH05ikiyuXrC5OkLQcqk8lJ/Y6EGmbCeDlMOpduHUJSg5oBJJI21MQK5+0R5twNLbGoUUlR3IiYHUeNWcGSMZqEXaHY5bZVEhY1ga7pX2i2IUlzvFJMKCufnrUjhrhxxlztHylAggJJmdt45aVB4WecRmKVFKTznSfKrY3CVbZnT15ftWsueS+krsuLjEEEZQkOx1Gg9ahPPHKSSEgAmE9PoKgXF2U++tLfQDvKPly+Rrwzh6roLbQlYWUKKC5+KIkBP4dOcUz9nZNpWKrSy/dZ4ICiDG8ADST10p1XeIToTJ/KNT6ClfBrFQUsHQDRSSSkgjkY1+FOOE8KPOj7tshB5kdmj91VoLbGPLMttykK1yw6VnOlWYn8pM+XhTRgmDqbaUpcpKohHOddfjXu+xwttpUCdgE8pqgTxK6VSQk+Bn6147ln0ZtjJdWNurvONDMNzJHrUP/yNhvuNjKkflGnnJ3PjUy9slPMHXKXEgpn1g0qo4auAqCkDxzCPlQkn2LdJ8Gy+zvGQtotzIHeQfA7j4H61L4mtMwKvX96S8AX9mLYQkkJV3jtMnvfKa0hwhSeoI+Rq1ie6NHnPVMChl3LpidwzdhKnbf3SSVo+Ig+kUg8dYG+0/IQ4ptUEKTmVKuYMfimnLHrRTTgUj3kkKQescvSRTNa4olbHbg93KSY3EDUedaOmdwo87mjUrFf2X4O+w04p8FIcIKUK3ED3iORP6U23tg08Al1tLgBkBQBANZzintKdSshttIAMQRJ+JkU28HcTC9aUopyLQcqgNjIkEdPKrH+hVkPFuM7a0PZNonLpCYSkeUDWpOGY0xiTS20gpVGqTuOigeetL3F/A77z/aW5QUqAlKjlKSNOmoO9XHAvB6rPM44oKdWMsJnKkb7nczXJRUltfQRbTsRHEKbdW2sQpJKT+h+h8jTTidu5iVklKFDtmVd5JMBWkb8iR8wal+0TBpSLlA7yIC/FPI/CY8j4VQcO4p2DqHPwK7q/I8/MGs6WH6fj7HpdNqNyjkj8/spLTge+WvKprIJ1UoiAOuhk1sdjb9m2huc2RKUyecCJpc454oVaIQGgM7gJCjrAEbetJmH+0C7SsFZDiOaSBt4EbUrxizUcMuaNmi39jZMAvuNNJjXNkEzygdaqGvaLaleVSXEj8xAI+IBmKseJcK+3WuVCspOVxBO0xsfCDFZ0zwNfZ8paRl5qzjLH1ok2uiOKOJr7j5OHHWBBh4PMwbd/voI2BOpT5cx4eVWmBPMXjIauoztjurmFZfOmrE8KZbw02zis/ZoJBG4WJVI6amPKs2wBPf2B02O1J1DqN+6MDW4VGTr4Gexw6zt152kqdcGxJkDy5A1Mu8XdVupLY6J971/91Wqd5FWv5UCY+P8A6r62D+FIR4nvK/vxrOlOUu2Z1X2e0pnUJJP5l/z+1UPFywUNiQo5lajYabTz/irtaE7rJV/sdPTavXEXC7zjDT7YKk80AbA7KEa8h8qsaKN5U/wNxLyF/DWAEA9nr4iNfM6egqY4DErcyjonT/8AR19Iq5wnhG8eA7vZJjde/wBJ+VNuFezllBCnlKdV6J/evQOaRfckjOLQCYYaKlHoNT8dzWn8BYAptBcfQEuqMRzCdNPOmexwxtoQ2hKB/iI9etWDTdLlOxcp2VycCY7Qu9ijtDurKJqcGKmJRXrJUHJizCnsHbdYyKzAg5gdiJnTXTQyIqpt8CabOZx0qA5QAPjrTPfWXYvqaMlImJ5oXt8QQPnSFxOVB9STISn3R4dayqd0e0xZFJbvyOzC0vTlV7oJkEH16aCqbifGVW+VtmAVCSqNY2gelVXBzS+2zonKkHMeR8PHrTPieHNvmFiSNiNxOp1rlJMk7fQoYbj9wHUysrkgZVazJ5dDW18LXmdsoJ1QY/8Aqdv2rNm7C1tYUVJSrlmJKvMDl51f8M4u2HUqQsKBOVQB2B5+tMhNKRT1mD6uFr3XRe8bWyi0FIMFJ/vwmqLhbEAhzs1f8b2oHIL2Ip+u7cLQUnYiszxSwLbim9pOZB/zH7iK1sMvY8ZnhzZIxj2apdeU42/2aVGSgozEE75TmGngaaMBwdmya7JChJMqUsgKUdp/iuOH4qt20UtsffJSRH+QG/61i99iDjiypaiSTrO/zqzx2Veej9CVkvF3EtyX1oCygJMZUkj6Uzey24dXbL7QkoC4bJ8u8B4A1Z4/wxZvr7R5JCzElKiCY6gb+ddOC37PMceecXbvy42W1GTrGwiehmq3FsN+zPLaOqD3kHqk/qPqKdMOQxapKLZsJncnVR8zzqg4wStwIcOoSSPInb6fOkZ0nGy9oMjWTb7Mk4fZM3tuLe595r3FgwrLyIPlpHlUWy4FtGHAtTzjoSZCISB8SN/lUXA3dYymQNDyy/wdKuyqs5vk9NG64ZbOYsdkJAHKq9++Kt1E+A/sVHW4BuYrmTOyZ/20H9+FRbJKCI2NqUu3dDZlWXz057eFJmDtZlTHWR0PTyrUuH7VS1mSCANgNNdPjXJXs3++UtLgShR2CZUB03g+dLy45Sj4mR6jzOkKIIA029BXezsHntGW1KHUDu+p0rScN4Pt2oJTnV1Xr8th6VfoZjQUmGgf+TM5YzNrD2erWQX1geA7x/RI+daJY2gQlKRsAAPICKlparqhur+LDHH0MUUuiP2FegzUsJoy00kcUtV0SmveWvtAHwCvtFFACBx5hQWgOc0SFf6Hf0MK+BpNUtKky62mUzmKoIkaE/Ktev2QQQRIO9Y/j2FlBdYnQjuHw5foPgap54c2eg9Lz2vpv4KS44sQk5UIJSOhCR8ABVzhmJNuJDjYI5EHkf79aTTw+/Mdnp1kR600YLhnYN5SZKjKjynwpDSo1/cT8cbc7ZZcmSokHqOUfCrbg/DXM5dIKUBJEnSZpoUpIBUqAAJM+FL7/GIBhDUjqo6+kaV221SIuKXJrvDl72rIn3k90/Db5VW8aYfmb7Qbo38twfhVDwJxGha590KISoHkrkfKtDfaCkkHYgg1ewTtI8t6jp9mRpdPozjCb7sHgv8A63NFxyPX5z8auL/DLFau1UwhazrMRJ8etUV/adi4tpW26T9Pr86m2pASAnvcpBBE+daUejBlwy1XiBgJQAhIEAJ0AFRFK6muevPTy/evugqRA9BXQVJYtO0QpKtQdD/fCq5y4P4RPyHrTbw/YkNgrGp1pWbiI/TLzv8AAgM2K2nVInTp15z4VMCQOfpp896eMT4cQ8QZKSOYG46V2ssAabiEyRzVr/ArOcG2ekx6yKhz2Jtlhri/cRofxHQep3q7tOF51cWT4J0HrvTUlmuyG66saE5NZOXXBBw3DUNCEJA/vOrNLVekIrqBTEilKTbtnPsq9BuulFdIHkJr1RRQAUUUUAFFFEUAFFFFAEZ9OlI/GeG5srg3RofFJ/Y/U0+LFVOIsggg6g0ucdyos6fK8c1JGO49jfYoCQMyjMTsAPCldPEr4VJII6EaU4cT4DmWUlUEapJEyD1pZa4dCVS64IHJO5/aqKSXDPWxalBSh7jEWftDJjuhaefIxPxpUd4afCoyiOsiKZHcUCRCRoNp/QVAuL9Stz8P4ribRJq+yTg9qi2bKVKBWoyY+QFanwpiHbsAnVSSUHxjY+n0rGe1JMDnoANSTWrezHC3GmnC6hSCtQICtyAImOVOwN7jM9VhD6PPa6DjbC8yA4kap38RS5h5SE/dpA66Rr4+NarcWYWkpVsRBqpY4ZZQZIKj/lr8tq1MeRJUzyOXC5StCha2q3PcSVeI0HrV1acLk6uqj/FOvzNNSGANBXVLdDzN9HY6eK7K2ywhtv3Uiep1PqasW2q7JRXRKKU3fY9JLo5hFBaruBX2okrOAbrolNe4ooCz4BX2iig4FFFFABRRRQAUUUUAFFFFABRRRQB5UKhXSKnEVycRNcZKLM547svui4CQUamPy8/Tes0WTJ19Nfma/QF5h4WCCNDoaTbH2ZspWS4tS0z3UAZQB0Jkk/CKrZMTbtG3odfDFBxn7dGaWlqt1WRpClqPJIJPxPSnDB/Zw4uDcLDY/InVR8zsPnWnWGGNtJytIShPRIj161NSzXY4F7kM/q05cQ4KDBeGmLf/AImwD+Y6q9TV8y1Fdkt17CasJJdGTPJKbuTs85a+FuulFdFnLs69BNe6KAPgFfaKKACiiigAooooAKKKKACiiigAooooAKKKKACiiigAooooA//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5" descr="data:image/jpeg;base64,/9j/4AAQSkZJRgABAQAAAQABAAD/2wCEAAkGBxETEhASERAVEhUWEBEUFBAUEhgTFBcSFRIYFhYRFxYYHCggGBolHBYWITEhJSktLi4uFx8zODMsNygtLjcBCgoKDg0OGA8QGywcHB8sNDcsNy0sLCwrNywuNzc3LCwuNCwsLiwsMCwsNCssNCwsNywuNy0sLSwsLCwsMS0sLP/AABEIAOEA4QMBIgACEQEDEQH/xAAcAAEAAgMBAQEAAAAAAAAAAAAABAUCAwYBBwj/xABAEAACAQIEAwQHBgMGBwAAAAAAAQIDEQQFEiExQVEGYXGREyIyUoGhsQcUQsHR8BUj4TNTcoKS8UNjg5PC0uL/xAAaAQEBAAMBAQAAAAAAAAAAAAAAAQIDBQQG/8QAJhEBAAICAQMDBAMAAAAAAAAAAAECAxEEEiExQXGBBVHR8BMywf/aAAwDAQACEQMRAD8A+4gAAAAAAAAAAAAAAAAAAAAAAAAAAAAAAAAAAAAAAAAAAAAAAAAAAAAAAAAAAAAAAAAAAAAAAAAAAAAAAAAAAAAAAAAAAAAAAAAAAAAAAAAAAAAAAAAAAAAAAAAAAAAAAAAAAAAAAAAER5nQ9N6D0sPS6dXodS16euniFiJnwlg1RxNNzdNTi5pXdNSWpJ83HiluvM23CaAAAAAAAAAAAAAAAAAAAAAAAAAAABrq1lHj5cyqxedwjtqV/dW7/oBcSklxdjTPFwXP9/E5ueYVqj9SLS68/M3UsNN7uKfjeX12Atp5pBc1z5mH8VjysyPClNdF4Kxs0T95g0yq5tZN6Hwb9lnwavn1RV6eMVbVWdX0rdnZSvtDvjp9Wy5bH3d05dWfMMV9nreLnOVpUXKU40rP2pcny0ptteCNOak21p0eByaYYv1esfsfP+Kvsxm9b7/RrelTqVHU9JJ76k4SbjJf5VZcFaPgfZKVazsnvoin49fE+TZL2IxFKs5zkn6PV6LS3u3dap7LlyV+L6HXxr1/Sa9LUVa8ebXMmGlq17n1HkUy5ImniI066OJs5RvzVvhZP6ozhiG9r/ie/d0OTo4qrrlU0vRw77X4/Iyw+Y1FKUnF6G9nbx3fjc36c/cOpp4rVZX4Pfv42NmGxqaafFScX8Hx+JyGFxVWN6kk9Emvha9vO5LynDVKrnNbJyb36CEl1KxMevyMlXj189vqVccunz0v4HssFLp5SaAtlJPgw2UM41Vyb+CYi6vR/wClBFrUxTUmrJpWu77791v3Y306ilwdznq2JcJpTuk48+bv5EjAZpFzaW6tvvzv8/6lF4DCnUT4MzIoAAAAAAEXH4nQtuL+nUDbVxEY8WU+P7QQjsnd+7Hd+fIrNNbESai9ML8uffctcvyGnDdq7KithDEYh86cOi4vxfFlrgsipw5XZbQglwRkRWmGGiuCM1TRmAMdC6HuldD0AeaUYukuhmANTw8ehr+5x6EkAR4YSNrW2PPuULW0qxJAGhYSGnTbYzo0YxVoqxsAAAADyx6AIuNwMKqtJXIM8hp29X1Xya2LgAc63XpPeOtLmtmTsPnVNp3dmuKe0vLmWbRBxOVU5tNrcCT95h7yPSP/AA6IAmgAAVWZL10uqsvG6f5W+JakXMMLrjbnyYGjJaajTUbbrZ/qWJQUcXKm9NT1Xyk+D8X17/PqWlLGr8St38vj0Alg8T6HoAAAAeNmmpiormBvBUVs6inZNN9Fv59CLPNJvhFsDoHJdTF1Y9UUCq13whYydHES7gLqWIj1uR6uZRXNLxZWfwqtL2pvzZIo5GlxkwNn8Sb9m/lZeb2+Z5rm+aXi2/oSqWXQXK5JjSiuCQFW4y95f6WexU+Ul8U0WuldBpXQbTSuVeouKv3p6l+v7Rvo4xPj5o3uijRiMLfdcev69QJSd+B6VtGu4v6xv8/6lhCSaugrIAAAAAAAAELFYyUZqEYp+rqbbttdqy8jZSxibtZre13biBlicLGatJXKmrltSn/Zu8fdb4dyfLw4F5qR5rXVeYFBRzNwdpqUPhePj3EiOdw/vI/L+n7uWNWNN8dPyI8svoPlHzQRqjnNP+8h5r9TVVz6mv8AiL4K/wBCT/CKD/CiixGe5VSrOhOvCM07NtS0RfuyqW0p/HYk2iPLOmO9/wCsTPs3Vs2lP+zhKXHdq3hx3PKOV1qu9SVl7p0dLDwXspG4rHSswuS04crk+FCK4JGwAeWPQAAAAAAAAAAAAh4/DXWqPtJO3f1i+5mGXVuC5NXXXhff4fRk8q5epOSXKWpeDer85FRaAAigAArsTnNGDalOKabTTkuTtw4lbX7SQb9R7eruk973urtb8uBNr5FTlNzsk27tpJNvq2bqeT0l+EI5uWPq1HeOrhxle3lz5dDVLNJtaLNS4NO/H819Ts6WFhHhFGt5fTb1aVcuzSgoVatlePx2/wDU3JVX1X+S/wD5L9s6FQXQ9sTZpz/oKnvv/t//AGPu9T3r/wDS+Pv9ToTyw2acB24zephMLKUJ6Z1JKlCSvFpyTcpW7oxk732dj40pa3a+3PwPvH2jdmnjcOoQlonCeuDaum9Mo6ZdzUuPcfC80yTEYK33iydTVpUW2rRtzst/W4Hl5FLTO3c+mZ8dK9HrM9/h2nZXt/iaWIpQr1nPD20yi4JuMY03p0aUne6it+PPqd72W7f0MXUqUnTlQlGE6l5TjKDpxaTbltpe6bXDjuz4FgsT6spuL3vplutk7Nrqr3XwZNympdzkqij/AC5ak5W1RUk/R97bSdu41VyXp58PVl4nHzd4jUz9vEfEeX6UyzNaGIi50K0KsU7NwknZ9H0ZMPzp2ezzEU4YulRbUa0IupJe1GENWrT0up2b6cN9zvfskzOq4Yii7uCqQlCblfTeL1wV/wDDC3+I30z9UxWYc7kfTf46WyVtuInt99PpwIOGxTeq+/rer4d/l8zZRxaeq/KVlbn+9/I37hy0oGqlXUk2uTad+pnGafBlGQCYbAA1068ZK8ZJrqmmtu9GrA4+jWi50asKsU3FypzU46kk9N4vjuvMbXU+UkABAqM0qKLm+5L9/MsMViFFdXyX5+BzuIqutUjTjulLVN9/QqS6XDu8YvuRsMacbJLuMiKAAAAAAAAAAAAABW5xktHEQcKtOM4v8MoqSuu5lkAPm3a/7NIYhU3Sm6ThFQtGKcfRp30qO1mruz+TOV7Zdg6lCnQ+6UHNKE41NLWtu6cZyvvJu8vlyPuZhUpKXFXMLUrLfj5OSkxMT4fm3N8grYGlRqVJP+bGSm07RVTj6NNcVp83FncfZw6uHw9SVWOhz1VIp+1paS3XJ+qnbvR9SxOX05x0uKt0sQcf2fpVIKNuHivoYxiiLdTZk5l74oxyqcrzlODlbZJtd64X8LpkrK8xhJN34Xu++yf5mOP7NXpqNOTi7W26dCFi8mq0qaVLf1XGzfi7+N2/Mz6Xl2ucBiE1e/Nt+K/3NuCrXTs/aldr9/A5d0atClvGUm4u9k3efW3JcF8DDD4urSpuVTa6bTvsnb2fJfUuk20dqe0lSnhcVGnxqVVFTX4Kc9Sk/KKS7535HEYPtfWoYWvg4P1ai9Wbb1U9T/mpddS8m2+ZcZvk9argatRQlKopxmof8qPFJWvr3btfutc4jLcorYpVZUd/RU9SVr65tq1JPk3FSfikudzyZK3649nd4mTBHHnqiO1on8fvutMD2krYehXw9JqMK8UpcnGWylKNuco3i/g+Re/Zt2hdDExpWvTrJqUV78YSlGaS5+rZ9z7jkcnyStjPSeiunThfdbOrypO/C61X6bdS9+z7I6tXExnUpTiqa4VION5yTjazW9ld+NjDHS26y9HJ5GGaZq9tz59/R9sebx93zdvqQcVn8V+JLuW7C7ORfF/Ik4fIKUeVzoPmVH6WtiHaCcIvi37T/Q6LKcsjSXf1JtKjGOyVjYRQAAAAAAAAAAAAAAAAAAAAAAAA8aPQBrqUYy2aNVfA05LS1sSQBHpYOEY6UtiLhMkoU23CCV3dpJJX67IsgBDpZZTi21HdmdLBQi9SW5J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QEBUUEhQVFBQWFxcUGBUUGBkUFRcXFh4YGBQYFRwYHCogHxwnHh0UIjIhJSktLi4uFx8zODMsNygtLisBCgoKDg0OGhAQGy8lICQtLywvMCwvLSwtLCwsLC8sLCwsLCwsLCwsLCwsLCwsLCwsLCwsLCwsNCwsLCwsLCwsLP/AABEIAQsAvQMBEQACEQEDEQH/xAAcAAABBQEBAQAAAAAAAAAAAAAAAwQFBgcBAgj/xABWEAABAgMDBAkPBwkHBAMAAAABAgMABBEFEiEGEzFBBxUiUVJTYXKxFBYyMzRxc4GCkZOhwtLTIzVUkpSy0RckQlVidKTB4ghDRIOis8MlZOPwY6Ph/8QAGwEBAAIDAQEAAAAAAAAAAAAAAAQFAQMGAgf/xAA/EQACAQIBBgwEBQMEAwEAAAAAAQIDEQQFEiExQVEGExQVMjRSYXGRsdEigaHBFjNTcvBCouEjNYKyktLxwv/aAAwDAQACEQMRAD8A1+zpFsstktoJKUmt0b0AOdr2uLR9UQAbXtcWj6ogA2va4tH1RABte1xaPqiADa9ri0fVEAG17XFo+qIANr2uLR9UQAbXtcWj6ogA2va4tH1RABte1xaPqiADa9ri0fVEAG17XFo+qIANr2uLR9UQAbXtcWj6ogA2va4tH1RABte1xaPqiADa9ri0fVEAG17XFo+qIANr2uLR9UQAbXtcWj6ogA2va4tH1RABte1xaPqiAILKaWQjN3UpTW9oAHBgCdsztLfMT0CAGOUlvIkW0LcSVJU4GyU03CaKUpxVf0EhJJOoQAwOW8ulAKwsKpVSEpLhQRfvg3eCUOCv7MAJqy8lklwqvpQ2OyuKJKgoIUi7SoVeU3Qa74gBedywZbl8+lLi0l1thOF0rW4QkBFdNCaHlB3oA4MtpU9iXFVCSAltRJvZvACmkBxsneBJ1GgCSsu5UKpu7u5F+6QLy1XEpoRvhYJ1FNNcAO5nKthuYUwsLCkqQi9dqkqWEHChrQZxmpI/vBywB7XlAErmQUgCXSFVKjVdQdACTQXgU6Sag4aKgMF5eyqEkrKxdSVm6hSkgAtjTQanGlcgVXQCYAWcy5k0ldXcG1JQpVKpBVyjeAUTwQhRNAKwBIWLbzU2XEtXrzRSFhaSggqFRgf/AHCAJSACACACACACACACACACACAK9lXpb8r2YAmLM7S3zE9AgCs5e2ktlUuhAao7nUqzrYdFKJBABIwIUoHfEQsfiZYalxkVfSSsHh1XqZjdtBEIcfxUFSYKsSep01JNdO604nzxSc/1ewvNk55Ngtr8gOe3W6kt2LqvzdO6GGCt1iMBgd6HP1XsLzZjm6G+Xke3XZhaLilyakAlV0y4KampJoVUriceUw5+q9hebHN0N8vI5nH61vydSAK9TprRIKUjstABI7xMOfqvYXmxzdDfLyPJz1Sb0lUkKJ6nTUqT2KjutIqaHVWHP1XsLzY5uhvl5Ci35gqvlyUK7wXeLAKrwF0KrerWlBXewhz9V7C82Obob5eQnMKmHK3nZbdKStVGrt9SCCnOUXuhgMDhhDn6r2F5sc3Q3y8huiScDi13pQqWlKFBTN5N1FLoCSu6AKJ0D9Eb0OfqvYXmxzdDfLyJ3J1BVMutPolnNwHKtspRVSqpUSamtUkjxnfi2yfjZYnPzkla2rvIWJoRpqLjfTfX3FsZlkIKihCUlZvKKQAVHfVTSeUxZEUVgDP3spJpU0+2h1pCW3VIAU3ewFKVN/8AlFJj8q1MNVzFFMtMPgIVaKqNv5C22079Il/Rf1xC5+q9hebPfN0N8vINtp36RL+i/rhz9V7C82Obob5eQbbTv0iX9F/XDn6r2F5sc3Q3y8g22nfpEv6L+uHP1XsLzY5uhvl5BttO/SJf0X9cOfqvYXmxzdDfLyDbad+kS/ov64c/VewvNjm6G+XkG2079Il/Rf1w5+q9hebHN0N8vI9ItOdNfziXwBPat7e3cZWXarv8EfNmHgKatpl5FoyfmlPSzTjhBWpNSQKAnEVArhHR0Z59OM3tSfmisqRzZuO5tEdlXpb8r2Y2HgmLM7S3zE9AgCl7JvbZLnO9CIqssdWfj7llkrrHy9iMTHGnQnYARdbUt1htCijOOpQpQAJCSDWl4EViyyXhaeJrOFTVa/1RBx9edGmpR13LR1k/9099Vr3Iv+ZMLufmVXOdfu8jvWV/3Lv1WvdjHMmF7/Mc51+7yK/aEmZeaWyVlwBttYKgEmqy4CNzhTciKXKuCpYaUFTvpvr+RZ4DEzrqTnsPEVJYBAwTmSXdrvgU/ejpuD/RqeK+5RZT/o+Zc46EqggDJT3dOeHX/KORy31j5HS5M6v8x3FMTggAgD3Iybs06WmaC6AXHVC8hsHsRQEXlng1FBiToBtcnZMeK+OTtFfXw9yBjMaqHwrS/QsjeRLVN29MKO/eSj1JSBHQxyVhIq2Z9X7lO8fiG753oMLVyTdaSVy7inqYlly6FKG82sAC9pwUKHfTpiNiciUZx/0vhfmvr/O430cp1Iv/AFNK+pCMOhaQpOg74oeUEHEEaCDojlKlOVOThJWaL6E1OKlHUxdnX3jHgxPYXTJPuJnm/wAzH0HC/kQ/avQ5Sv8Amz8X6jXKvS35XsxvNRMWZ2lvmJ6BAFL2Te2yXOd6ERVZY6s/H3LLJXWPl7EamONOhOwMDixm707LjeUpX1UmLzIP58v2/dFXlb8qPj9mSuXwquWTVQHyqiEqUmtAgCt08sW2WK06WHUoOzul9GQMnU41KtpK6t7FczH7TnpHPejmeccV+o/Mu+SUOwjrbASSrEqNASpRUaCtBVRJoKnzxprYirWs6kr2NlOlCn0FYVjSbAgCcyTH5674FP3o6bg/0anivuUWU/6PmTM5lRLNLKL5WoGhDaVOXTvKKRQHkrWLmti6FF2qSSIFPD1aivGLY6sy2GZmuaXVQxKCChYG+UqANOWlI2U61Oqrwkmu48Tpyg7SVjM3FATs6SQAH1kk4AaNMcrlpN4iy7jocmu2GHrbbik3ksvKTwg2qh5UilVDlAMRo5Kxco52Z9Ume3j6Cds48NuBWg6MDqIOsEHEHkMQqlOdOWbNWfeSYTjNZ0XdHomPB6LfkNLXJJCz2T1Xzv8AymKAe8i4PFHf4SlxVCENy+u36nJ4ipxlWUu8p8/OuTjq3c86hskpaQ04pCQhJIC9ycVK7KuoECmBJ5/KOVKqrOFJ2UdHi9pb4PAwdNSmrtlryItFbjS2nVFa2SAFqxUttQqhSv2sFJO/drri7yfiuU0VN69T8SrxdDiaritWsrtsy4ZnX0DQu7MAavlapV/rQs+VFBl2lm11NbV9V/ixbZKqXpOO5+omzr7xijLGewumSJ/Mmeaekx9Bwv5EP2r0OUxH5s/F+o1yr0t+V7MbzUTFmdpb5iegQBS9k3tslznehEVWWOrPx9yyyV1j5exGpjjToTsDAvYsyhueYLikoSQ6kFRCQVEJCUgnWcaDXF7kC3Gz8PuVWVvy4+JacppeTUW1zi0pCbwSFuFsKvUvAgEXtAwxEdNUjCS+NK3eUsJST+G/yGrOTkhMt3pa6kaM5KrpQ8t0lJPIoHvRrnhaFWNpRTXh9z3GvVg7qTKzMS62Hlsu0Kk0UFgUDiFVuqA1HAgjfG8RHI5SwPJamjovV7HQYLFcfDTrWsIriYcgB088laRi624E3L7K1N3k6aLukVpvxNoY6pQhm09D37/MgVMEpTu9K3bvAbS1GqXAEgaMBhEOUnJ5zd2TXBNZr1Ducnath5ICZhk3kqTub6daFU1GlDyHfAidhMY6NSMlo02dtq71vWxlfWwl7wWlNaL7H7FllsmpVbnVIbJU4Q8bylFJURUEpJu4YHRgQDHaOjTc89xV9+0o1WnmZl3bcT0bDWVLLeRSm5MJFFXktLp+mlVQmvKFUod4qioyzh41MO6m2PptRYZOrOFVR2Mq08qjSyNSFHzAxyNNXml3o6CbtFs0aVOblElOF1kEeSnCPopx5m1kIuy7QGptA/0iPntd3qyfe/U6+n0F4FiyG7rmPAsfefjpMgN8TNd/2KXK35kfASyxH5+k6zLiviWunSY18IOjT+f2PeSdc/l9xgzr7xjmS4nsLlkd3Cz3lfeVH0HC/kQ/avQ5XEfmz8X6jfKvS35XsxvNJMWZ2lvmJ6BAFL2Te2yXOd6ERVZY6s/H3LLJXWPl7EamONOhOwMDWcmWk0S6pAv7kBdKK0CmPfA8cbKdOpK8oJ6Ndth4nOCspPWe2ZVKDUDGlKklRCRoSComiRqSMBWPVbE1a1uMk3YxTo06d8xWuSWTKii0G7n94hxLgGtKAFJUrfocAf2zvxd5AqTz5w2Wv8ysyrCObGW29h7l4KTUqRpLcwDygFgjzE+uJWXkuIi+/wCzNGSm+Na7iHjlC+OQAn1O+64US7YWpKb5ClhGFaACuuLHAZPlilJp2sRcRjYULXV7kbLW4gqUhyrbiDRbaxdUk7xBjXiMDVoys0bqVelVV4seyNZ5zMMVNcHFjsW0HsiTwqaE6SaaqkScn5OqVailJfCtPj3EfGYqFKDSd5PV7lsTlo0h9bBacShleaU5uSlNMAaA3rujGmGnRHTVMdRp1VSm7N+XmUUMJVnT4yKuvqWhl5K0hSFBSSKhSSCCN8ERLIxTsq7XQ+UstELShV9xYxTeTW6hJ0E1xJGi6Brwo8tYyMKToxfxPX3L/JaZNw0pT4x6l9WQTyLyVDfBHnwjlYuzTL1q6sX3J94PyLKj+mygKG8boCx4jUeKPokZKSUltOPlFxbTM7spJDKEq7NAzahvLb3Cx5wY4PGU3Trzi97Orw9RTpRktxacgmaqmHdRKGQdRzV5Sqd5SynvpMdPkWk4Ya72tv5avsUeU5qVey2KxHZUOX7QcI0IZab8qrjivUpuK/L8/jhDub8//hLyTH4ZS+X88xqzr7xjni1lsLlkd3Cz3lfeVH0HC/kQ/avQ5TEfmz8X6jfKvS35XsxvNRMWZ2lvmJ6BAFL2Te2yXOd6ERVZY6s/H3LLJXWPl7EamONOhOwMDrJ2dl2FvibAGdohLixeZLQHa1YUSbxWTewIIxwoOpyLXoRpcWnaW2+3wKLKVKq55zV47O4lzkc0rdS760NnEJF15sV4BVugOS9QahEyvknDVZZzVn3aP8Eelj60Fa9/EfWdZLFnhTzjtVEUU88UpATpupAolIrvYmgqTQUk4fC0sNDNpq2//JorV6laV5MqtpWiZuYL1ClsJzbQUKKKa1WtQOIvG7gcaITWhJA5rLGNjXmqcHdR273/AILrJ2GdOLnLWxKKYsggCbyS7td8Cn70dNwf6NTxX3KLKf8AR8yzT9ksTFM8y25TQVoSojvVEdCVQ4lpZDSQltKUJGhKAEgeIQBlR7unPDr/AJRyOW+sfI6XJvV/mel2c0okltBJ01SMe/vxWRxFWKzYyaXiyS6NNu7ir+A5SKaI0mwIAk8mLcTKFTLxusqUVtuHsW1KNVoWdQKqqCjhVRGGFeqyRj4zpqjN/EtC717oocoYSUZupFaHr7iwTuTMpMrLqkEqXSqmnXGgulACrNLAUaACpxwi2q4alVd5xTfeiBCvUpq0W0erQtSXs9kIAAIFG2G6X1bwSNQrpUcBWpMeqtWFGGdN2SPMISqSzYq7KO1eJUtwguOKLi6aLyv0RyJF1I5EiOGxmJeIrOo/l4bDqMNRVGmofy4uzr7xiKbZ7C6ZJ9xM83+Zj6DhfyIftXocpiPzZ+L9RrlXpb8r2Y3momLM7S3zE9AgCl7JvbZLnO9CIqssdWfj7llkrrHy9iLChHGnQ2Z2+ICzC8ICw3TKtpNUi4TpLalN179wisSYY3EQVozfmaJYWlJ3cV5HRLN3rxF5XCWStQ7xUSYxVxdeqrTm2vEzDD04O8YpfIXvCI5uswviAswvCAsycyRVWddpxKfvR03B/o1PFfcosqK2Z8y6R0JUhAGSKP59OeHX/KORy31j5HS5M6v8x3eEUxOswviAswviAswvCAsxr1A1qQlPN3I/00iTHG4iKspvzZolhaUndwXkKMMNt9glKa6aAAnvnXGqpVnUd5yb8Xc2QpRgrRVha8I1nuzPbKxjjqMYPMky7ZJ9xM83+Zj6DhfyIftXocniPzZ+L9RrlXpb8r2Y3momLM7S3zE9AgCrbIVmtzKpZClTAWC6pHU4aqQAi9ezpA1p0YxByhVw9KlnYh/Dfv1/I3UJzhK8NZW+tQ8O0f4P34o+WZH3/SXsTeW4oOtQ8O0f4P34csyPv+kvYctxQdah4do/wfvw5Zkff9Jew5big61Dw7R/g/fhyzI+/wCkvYctxQdah4do/wAH78OWZH3/AEl7DluKDrUPDtH+D9+HLMj7/pL2HLcUHWoeHaP8H78OWZH3/SXsOW4oOtQ8O0f4P34csyPv+kvYctxRYsibNEu+4CqZKy2nugM0uhR7HMqONd+LbJlTCTU+TPdfWvDWRsTXq1bcZsLpFoRQgDLbRydQ9NzDja56pdVezYlrgUKBV2+sKp34osfisnQrZuIfxeD+yJtDEV6cbQ1CfWoeHaPmk/iRC5Zkbf8ASXsbuW4reHWoeHaPmk/iQ5Zkbf8ASXsOW4reHWoeHaPmk/iQ5Zkbf9Jew5bit4dah4do+aT+JDlmRt/0l7DluK3h1qHh2j5pP4kOWZG3/SXsOW4reHWoeHaPmk/iQ5Zkbf8ASXsOW4reHWoeHaPmk/iQ5Zkbf9Jew5bit51OSxB7O0fNJ/EhyrI72vyl7GeXYo0LJlsJlGUpKyAmlXLoXUEg3rm5rWujCOmouDpxcNVlbwtoK2cnKTb1tjHKvS35XsxsPJMWZ2lvmJ6BAFeytP53Jf53/FFDwj6k/FejN1DpEkDHz1VJbyVYKw4ye8xYj9sHVOOIal3HQ2oJUpKmkipSldBfWDoUNUXmCyLisXRVaE0k7629jtuNcqkYuwvZ84XUklCmyFKQUqKSQUEg4pJHmMV2NoVsJWdGcrtW1d6ue4tSVxzWInGT3mbBWHGT3iwVhxk94sFYzxs94sJSJ/PT4D2xHa8GJynx0pO7vH0ZHrbCdjqjQEAUywj8vOfvC4+fcJHbGXW5ehMpdAm6xQcZPee7BWHGT3iwVhxk94sF6HGT3iwxctBRcU2y0t5SAL9woSlBOKUqK1AXiMaCtBiaVFbjAZJxeNg6kHZb3fT4aGeJVIx0AxPrL2acZW0ooLgvKbUCAQk9go41I0xjKOS8RgYRnUmnd20X+6EJqWofVio4ye892AKMe41qiTs9jFkL5P8AcyPK+8qPqeB6tS/bH0RClrZH5V6W/K9mJR5JizO0t8xPQIAruV3dcl/nf8UUPCPqT8V6M3UOmSUfOkSgjIPGTfbJvw6f9liPpHB7/b6f/L/syHV6bGtmHt37w/8AfMcjwi/3CfhH/qiRS6A9ikNgRkBABGAJyHdp8B7cdvwV6Nbxj6MjV9hMPzKEdmtKa8IhPTHWGg9oWFCoIIOsYiAKbYXdE5+8Lj57wl658l6Eyj0CVXNISaFaQd4qAPmihVOTV0mbLi0eAEZBHWw8pIbSlWbStYQt7AloKrQgHCpVRIJwBUCQdEWuRsLQxOKVOs7LYt73X/m48VJNK6JCy5thp7qNgGqEKcURUgGqKhajipw3wo6TiCdIj6TDMj/pxsrJaFsWzR8iH3je0+72/wB3c++3HMcK/wAmn+5+huoa2OY4gkhGVtA4yf7mR5X3lR9XwPVqX7Y+iIEtbI/KvS35XsxKMExZnaW+YnoEAV3K7uuS/wA7/iih4R9SfivRm6h0ySj50iUEZB5yc7Ob8On/AGGI+kcHv9vp/wDL/syHV6bGVk/337xMf7io5HhD/uE/+P8A1RIpdFEc9KOCzuqhNP38yHrvyVypFaUzVbvjryx1CyHgeIUszTm31vd4mjjJX1lgj54iWEZARgDd9lwOZxlxCFXC2QtsuClagpotND36x0WTsqxwdJumrydrp6NW1fc1ThnPSeJezkIxIziz2Tjm6cVzlHoFANQEVWIx9fEVM+tJvuvoXgj2opajzMNiXBfYF27unG04JcSMVbkYX6VorTUAE0i8yXlXiZQWc81tRcW75t9UovdvRqnC56YycN9xYf8Ak3ll0hKSldFY3UrC8ByhNd4jTHTYjJGHr4hV6t21s0ZvzVvualUko5qJlmzWUIuJabCeCEihrprhjFnFKKstCNZEzcmJVxGbwZcNwt/otroSkt7yTQgp0Vu0pjXlOEWS6fFPE01ZrXbatV/E30pu9mOI4gknh9lK0lKwFJUCCDiCDgQY9Rk4tSi7NAaWRKoZm2kNi6kS7+GnEuMEkk4kk1JJxJNY7XgzWnWnXqVHdvN0/wDkRqytZIWtLu9H7uv76IcK/wAqn4v0FDWxxHEkkIytoHGT/cyPK+8qPq+B6rS/bH0RBl0mR+VelvyvZiUeSYsztLfMT0CAK7ld3XJf53/FFDwj6k/FejN1DpklHzpEoIyDmTfZTX7wP9liPpPB/wD2+n8/+zIdXpsQ2geSpZbmUpStxbl1TIUQXFFRFb4riTqhi8hYbFVXVqN3e57lbcI1XFWQ6XYtZDqS/wD3IZzl3eAF67Xx0rFrxazMzZa32PF9NyOZDzcwpp1xDgzaXAUtlsglSkkHdqroEcFlzJVHAxpuk38V9fdbuW8lUpuV7j+OeNoRgDC0bVQxgoKJoVUQhSyEjSTdBoIl4XA4jFX4qN7azDklrYpIWi2+kKbUFA44GNFSlOlLNmrMz4CdqzYCLiMXXPk2076lA0ryDEk6gDEvJ2DqYqvGnFaLq73JazE3mq7JKSteXSQwl0FaCGaY9kkUuk0pXkrH1HjYZ+ZnLO3X0+RBs7XJaPZghLedC1tMjFQUHlfsoRW6T31UAGuit4xRcIcTGlg5QeueherNtJXkeo+dEsIAbSnd6P3d377MdlwT1Vv+P/6I9fYe7R7uT4BX30xs4V/lUvF+iMUNbFo4kkhGVtA4yf7mR5X3lR9WwHVaX7Y+iIMukyPyr0t+V7MSzyTFmdpb5iegQBXcru65L/O/4ooeEfUn4r0ZuodMko+dIlBGQM3LLaUpSindKNVEFSamgFTQ6aADxCJlLKGKpQUKdRpLYmeXCL1oTVZDVNC/SOD2o2rK+O/Vl5mOLjuOFxW0iDeVeMq3uryr9SlNTerWvLWsfSJTksO5bc2/zsQ9otKWc20oqSFXlAJJUtazQVIG7JoKk6N+Pl+IxuIxKSrTcrark1RS1DuIx6CMASkO7T4D247bgr0a3jH0ZGr7BKbyLlluFxGcZUo1VmVXUk790gpB5QBWOjrYKhWd6kUzUpyWpj+yLAZlSVNpJWRQuLUVrI3gToGAwTQYRso4elRVqcUjDk3rK5ZDSVvTqVAKSZhYIOIMcLwjnKGOUouzVtPyJdJf6ZJiVWBRMw+lPBqhf+pxCl/6o1R4R45RtnJ97SuY4mIrLSqWwbo0mqiSVKUdFVKUSSdGk6oqMRiauInn1ZXf88jYkloQtGkyEANpP5wT+7uffajs+CfRq/8AH7kevsPdod2jwHtx64Wfl0vF/YxQ1sWjiiSEZW0DjJ/uZHlfeVH1fA9Wpftj6Igy1sj8q9LflezEo8kxZnaW+YnoEAV3K7uuS/zv+KKHhH1J+K9GbqHTJKPnSJQRkBAHCIAiRYfyQa6omM0AlIbq3duppRPa60oANMXj4RYxw4v4bWtq+W81cTHWS8URtCMgIATkO7T4D2xHbcFejW8Y+jI1fYTsdYaAgCl2F3ROfvC4+e8JeufJehMo9Am4542BGQEAEANJmQC3A4FuNrCSirartUkgkGoOsCJ+CyniMGpKi0r69F9R4lBS1hLSNxZWXHHFFIRVxQNACTQUA1mGNyniMYoqs07arK2sRgo6h3EA9hGVtA4yf7mR5X3lR9XwPVqX7Y+iIMtbI/KvS35XsxKPJMWZ2lvmJ6BAFdy4kXlrl3GFsJU2XK59wtA3rnYkJVXR64hZQwaxdHim7aT3TnmO5FZ+f4dnfaVfCjnvwrDtm7lC3Hc/P8OzvtKvhQ/CsO2OULcGfn+HZ32lXwofhWHbHKFuDPz/AA7O+0q+FD8Kw7Y5QtwZ+f4dnfaVfCh+FYdscoW4M/P8OzvtKvhQ/CsO2OULcGfn+HZ32lXwofhWHbHKFuDPz/Ds77Sr4UPwrDtjlHcTGTKHlPqceVLGjYQAw6XTiqpKqoTTVFxkrJfIFNZ18630NVSpnlni2NYQBnj8rNsTUwWnJG446pYDj6kLFaYKTmzQ+OKHKORI4yrxjlY3QrZqse+qZ7jLO+0q+FFf+FYds98o7g6pnuMs77Sr4UPwrDtjlHcHVM9xlnfaVfCh+FYdsco7g6pnuMs77Sr4UPwrDtjlHcHVM9xlnfaVfCh+FYdsco7g6pnuMs77Sr4UPwrDtjlHcHVM9xlnfaVfCh+FYdsco7jrc1Og4rs4j95V8KMPgrG2iY5Qtxb7BbKZZsKKCqlSW1X0VJJN1VBUY6aR1VCnxVKNPckvJWI7d3cjsq9LflezG0wTFmdpb5iegQBnezTT8zqAd27px1IjdQ6Zc5CtyrTu+6KUlpqnaUxaJx3HaOjp2eSO5pniUQvHcY4nw8kGaZ4lELx3Dif5ZCAelq0CGyRpoa079I8upTWuxHnVoQdpVIr/AMT20ZdfYttq7xrGVKD1JG2EYzV4yT8EhTNM8SiM3juPfE/yyDNM8SiF47hxPh5IA0zxKIXjuHE+Hki67GCECdmc2gNpzTdEjGmJ169cQsZrRyuX4ZvFX0u0tNrbUaZEI50IAwK3kpNpzl5CVDPq0jkET8K1m6jtchRUsJbvfqJ5priURLvHcXHE9/0QZpriUQvHcOJ7/ogzTXEoheO4cT3/AERwts8SiF47hxPf9EJtrYV2LSFc2quiPHGU+4iyr4aLtKpFf+J1tTCiQG2yRpFcR3xqj0pQepI20+LqK8JJ+FmKZpniURm8dxt4nv8AohRptndVYQdyaacDqMZVtx4lReiz27kbBkMP+nS3gkxTT6T8T57jFbEVP3S9WJ5V6W/K9mPJHJizO0t8xPQIAzvZp/wfPd6ExuodMuMhda+X3RSRFkd4dgYLXkHZkk6h56cKFKZVih4gNNt0vIXQmhrRWKtF0ga6wMROedbYcZlzE4nj3SbtHYlt8d/gWIbIck2QhtDpbGAU21RAH7IJCiO8mNaoVGr2IEckYyUc5U3b5J+TdyTtKxpS1WA4LpKk1bmECjid7HTgdKVbxBEeIycXdEWjWq4apnQdmv5Zox9TakKUhYotClIVTReQSlVOSowizhLOimfQ8HiFiKEaq2r66n9Qj2SQgC7bF3dkx4Jv7xiJjNaOR4R66XhL1RpkQjmggDAre+c53w6ugROw3RO34P8AVvP1EolF4EAEAXbILJRt5oTc0kKQalptfYXB/erBwNcSK4AUOk4V9eq5PNWo4nLGU51qjpQfwLR4v23eZNL2RZJCrqA6pAwzjbdW8ODjUjlApHhUZtXSIUMlYucM+NN2+S+l7ktaNlytqS6VEJWlSatvIwWiugoVpBB0g4aiI1puL0ESnUqUJ50G1Jfz+Ixx9hTTjjS+zbWptR0AlJoFDkUKKHfi0pzzopn0PA4nlOHjV2vX4rQwb194xsiSZbDYsh/m6W8GmKifSfifN8Z1ip+6XqxPKvS35Xsx5IxMWZ2lvmJ6BAGd7NP+D57vQmN1DplxkLrXy+6KSIsjvDsDAi+2nslCtMdFdGIw1ne7+EeZJa3sNFaFH82ol8Kbu9m1+g9RZ8wogCWmiT/8DoHnUkAeMx44+nvIksr4OKvxi+pqeSEqbOs4GaUlqhcdXUijYWoqCSdFaU0ayaVivqSz5No4jGVliMRKpFa3o/m8ymams8646QU5xxblDgQFqJSDy0pWLGlFxgkzu8mUJUMLCnLWvu2/pcTjYTggC15L2gmz1rmHEuLadbSlJaAWQtBJKV4ihxwrGjFU5TazTlcr0auKqRp01pje+pa7WtfWN5zLacfXUOJlkVwShIUQP2lKBqe8AI808LH+pm6jwepRheq3KXc7L0v/ADUWCxcrnmltpm1NvMOqCEzDYulCzSiXRgKctBTTiKka62GUU3HYVeNyXGEZSo3+HS4y123prQ0V+0cjZx60phSWrrbrxUl1RTcCcN0QDeOg4Ux5NMeaVZQj3m7J+VqWEwzjZuWxbPMtDOxpLhFFvPqWf0wpCaH9lN0infrHl4ipfWRZZdxjlfOS7rK31u/qU3KjJxyQcSFKzjS6hDlKGoxKFjRepUgjA0OikSaNbP0PWdDkrK3K/wDTqK01u1Ne5DRILsXRaL6Jdcsh0iXcpebNTRIxKWjXcpVoKcQQTQCtY0SoRcs4qK2RcPOvGslbTdrY/wCPXvG5NI3lua5scSqm7NavCl8uOgHCiXFqWjvYEHxxVVHebaPm+Pqxq4mc46m/4/nrMvtibD81MOp7Fby7p30p3CVeMJB8cT6CtBHaZGpung4X26fN6PoN29feMSIllLYbFkN83S3gxFRU6T8T5vjes1P3S9WJ5V6W/K9mPBGJizO0t8xPQIAzvZp/wfPd6ExuodMuMhda+X3RSRFkd4dgYPDoNMMTpporTGPMleLRoxVOVWhOnHW4teasaKxsnIqL8q4BrKFoXQb9DSILw00cdPg/i4q6s/B+6Q+tuwGbYZRMMzDgwq3UlTIIwotpWhVag0ooU8UaoScJXK/DYiphK2dZXWxr+WZmC21IUpCxdWhRQpNa0Uk0OOsbx1giLOElKKaPoGExMcTRjVjqf8ZyPRICADqkpFLxAOquEM6x5cY62cCqwPQPvkNKRpvUoP2tApy408cYlJKLuR8QoKEqk9Si7+FtKN9lEkNoCuyCUg9+grFQfNBaAKdsprSJEA0vF5sJ36ipVTyQqN1C/GIs8jKTxsM3v8rMy6LI+gBAFlyKyT6vVnXx+apOCdGfUMPRpOnhEU0A1h4it/TE5TLWVb3w9F+L+y+/kWfZEykDDRlWTR5xNFFOGaaNQVYaFHEJ8Z1Roo0s99xVZLyfLF1dPRWv2+ZmSEgCgwAwA5Iszv0klZCjevvGMxMS2GxZC/N0t4MfzipqdJ+J84xvWan7n6ieVelvyvZjwRSYsztLfMT0CAM72af8Hz3ehMbqHTLjIXWvl90UkRZHeApVBU4AYwMN20snWcjJtcsiYQAu+L2YwS4EaUKCiaFRH6JpSox0xE5Us7uOYXCKKrtNfBse3x8GQbiVJVdUhxK+ApCwuvNpU+KN6qwtrLmOUsJKOcqkfOz8npNY2OLOcl5L5VJQpxxToQrBSUqoBUaiaXqar0V9WSlNtHD5Rrwr4mdSGp/ZJfUznKl1K7Rm1I7EugCmiqG20L/1JVEzDL4DrMgRawab2tkbEguggCyZC2ExOTL6JhsOJS0ggEkUKiQSKHTyxExd01Y5XhDWnF081tXT1PvR20NiyZbWepX0LbJwS9VK0jeJSCFd/CNMa7Wsh4bLtalG0lcnck9jrMOpfm3EurQQpDaAQ2lQ0KJOKiNWAA04mlPM60paCPjsr1sVHM1RKfatsTDVqTRbfdGbfN1JWpTYFBuSgm7d04cuFDjG6jSjOOks8l5OoYrCvPWnftLQ1smrCd3Kgq30u0SfEUEj1xh4WV9DNMuDldStGaa+a+mn1KrbttOzroW8QLoIQhPYIB00riSaCpO9qiTSoqn4l7k7JdPBpu95PW/siPjaWhP5HZLqtBd5yqZVBoo4gvKGltBGISP0lDvDGpESvWt8MTmss5WzL0KL07Xu7l3793jqu2VtuPSiUsyUs4tdBu0srWy0kaAAgUUreAwGveMSCTel2OZw1KnUnapPNW+zfkkZmuz5kqUpbE0paiVKWpl0qUo6Sdz/APgoAInxq0oqyfqdjh8o5Ow9NU6c7Jdz9htiCUkKSpJopKklKgaA0IUAdBB8cbYyUldFpQxFOvDPpu6PbevvGPcTZLYbFkN83S3g0xU1Ok/E+b43rNT90vVieVelvyvZjwRiYsztLfMT0CAM72af8Hz3ehMbqHTLjIXWvl90UkRZHeHYGCbydysmJFObSEus6m3CUlHI2sA0Tp3JBG9TREWphlLTHQc9jsgwrSc6LzW9mz/Bam9k9qm7lZgK/YzKh4iXEn1RoeHmU0sg4xPUn8yLtrZEeeQUS7eYBwLiyFOgfsJTVIPKSab0bIYV/wBRMw3B2o5XrySW5a/8fUpiEUFB+PnJ0mJiVlZHWQhGEVGKskeoyeggC7bF3dkx4Jv7xiJjNaOR4R66XhL1RpkQjmggDAre+c53w6ugROw3RO34P9W8/USiUXgQAQBasn8unJSWaY6nQvNpu3s6U1040zeEQZYaTbd0chW4P4mdSUlKOlt63tfgSQ2TV/RR6b/xxjks96/nyNX4cxXaj5v/ANTv5TlfRP8A7v8Axw5LPev58h+HMV2o+b/9SlWnOmYmXnim5nVhV2t6gCUI00HB9cSqUHCNmdJkzCTwuHVOdr3er+ISb194xuiTpbDYsh/m6W8GmKifSfifN8Z1ip+6XqxPKvS35Xsx5IxMWZ2lvmJ6BAGebNLaymUKELXRblbiVLpgmlbojZSkoyuyyyVXhRxGfN2VvYz4PucQ/wCic92JnKInW884XtB1Q5xD/onPdhyiJjnnCdoOqHOIf9E57sOURHPOE7QdUOcQ/wCic92HKIjnnCdoOqHOIf8AROe7DlERzzhO0HVDnEP+ic92HKIjnnCdoOqHOIf9E57sOURHPOE7QdUOcQ/6Jz3YcoiOecJ2i+7ExWqZmFKbWj5JA3aFIxvK0XhGjEVFNqxz+XMVRrunxTvZP7GoRGKEIAwDKdLiLSmzmXlAvKIKW1qBFBoIFIlUasYqzOpyRlCjQoZs3pGPVDnEP+ic92N3KIlrzzhO0HVDnEP+ic92HKIjnnCdoOqHOIf9E57sOURHPOE7QdUOcQ/6Jz3YcoiZ55wnaDqhziH/AETnuw5RExzzhO0HVDnEP+ic92HKIjnnCdoOqHOIf9E57sOURHPOE7R6bmHOIfxw7U57sZWIiZ54wj/qNvyISRZ0sCCDmk4EEEd8GIEneTZw+KkpV5yWpyb+ollXpb8r2Y8mgmLM7S3zE9AgDOtnG2piUalTLvLaKluBRbUU1ACaVpFxkPC0cTiuLrK6s9rWnRuNdWTUboy9OWU7TGfmfOfxjrnkDBX/ACv7pe5o42W8714zn6wmfOfehzDgv0v7pe442W8OvGc/WEz5z70OYcF+l/dL3HGy3h14zn6wmfOfehzDgv0v7pe442W8OvGd/WEz5z70OYcF+l/dL3HGy3h14zn6wmfOfehzDgv0v7pe442W8OvGd/WEz5z70OYcF+l/dL3HGy3gMsZz9YTPnPvRjmHBfpf3S9xxst5pGw/bL0xNTaHJl2YQhDRQXd9VbxpU03tOqOZy5gqWG4ri4Zrad1dvU1bWbqUnK9zVYoDaEAfO+W2Vs61ak00ibfbbQ6QlKFGiRQYAVjssi5KwmJwiqVIXld7WvRkepOSlZEV14zn6wmfOfei05hwX6X90vc8cbLeHXjOfrCa8596HMOC/S/ul7jjZbw68Zz9YTXnPvQ5hwX6X90vccbLeHXjOfrCa8596HMOC/S/ul7jjZbw68Zz9YTXnPvQ5hwX6X90vccbLeHXjOfrCa8596HMOC/S/ul7jjZbw68Zz9YTXnPvQ5hwX6X90vccbLeKM5XTZCq2jNCiVEUqaqAwB3WA5Y8yyFg1a1Hb2pe442W83zIaZW7Zsq44orWplClKUakkjEkxwWKhGFecI6lJpeCZKjpSE8q9LflezGgyTFmdpb5iegQBlf9oftMn4Rz7qYv8Ag311eD9Uaq3RMZEfRCIEYBc9j7Y/ctW84pZZl0G6VgVUtWBUluuGA0qNaEjA4xzWWcuvCz4mik5bW9S/ybqdLO0s1RrIKxpW6h1DRWcB1Q8b6jyBSgPMI5CplPGVHeVWXydvSxIUIrYN8odiOSfbJlgZZ2lUlKlLbJ1XkqJw5tIkYXLeMw8k89yW6Wn66zzKnFmDz0mth1bTqbrjaihQ3iNPij6Hg8VDFUY1oan9N6Iko5rsIRJMHRAGs7AndU54NrpVHE8KulR8JeqJNDabTHJm8IA+WtkP53nPDHoEfQ+DXUvm/UiVukQMX5qCACANM2M9jhqfY6qmXKt3ilLTZunc4KzqtI7w1UNcY4vLGXcRCtKhR+HN0N7X4blu3kmnSVrsvMvYlgJVmUiRKxhdU6hblRpG6WVVjnZYvFtZ7nO2+7sbc2O4j8r9iSWdaUuRBZeAKgi8VNOU/Room6TqIw5InYHLuKw81nyco7U9Pk9d/oeZUoswtSSCQRQg0IOkEYEGPotKrGrCNSGpq6+ZEatoPTevmmPUthg+ntjv5qk/AI6I+UY7rNX90vVk6PRR3KvS35XsxFPRMWZ2lvmJ6BAGV/2h+0yfhHPupi/4N9dXg/VGqt0TGRH0QiBGAaJkZsomz5Iyy2L9xKswpsAbpVT8sCcReNSoY8muOLynwdrTr8ZRd1J6b61d6+9LzJEKqtZlBnppb7inXlFxxZKlKViST0DeGgR1WFwVHDUlSprR697NMpNu7PoTYafcXZLZcJVRbiUFVSbiTRIx1A1A5AI+cZWhTp42pGkrJP7afrcl023FXMf2U1pVbM2U6L7Yw30tNpX/AKgqOx4NJrBXfadv54ket0iqx0BqCANU2G5xuUmJlcy42ylxppSFOqSgLAKr128caa6RxHCZ58qSjptnJ+aJNHRclrU2aE525JyxdSDS+6vNXuUChw06SDyRow/BqvOGfVkod1m389xl1lfQWPJXZBRNOpl5hlcq+sXkBZCm3fBrwqeSkV2NyXUw0c9NSje11sfetaPcZp6DHcsrKembbmkMtqWpb5CQBgcBXHRQY1PJHR5Fyhh8LgG6kldN6NuvYtZpqRcpaCzy2wnMqbquZZQvgBKlpG8Cqo6PPGqfCz4vhpaO96fQzxHeUTKbJuYs57NTKQCRVK0m82sayg0HmIBG9HQZOypRx0W4aGtaev8A+GqcHHWREWJ4HstbD7TDjDbq0MukKcQk0CiBTE6aUpUa6CuiK3EZKw1fELEVFdpWtse5vfY9qbSshgSOSJ05U4x+NpLvtY86T6d2N86iyZbqmoWEEm/UEN1UW71ccEXdMfKcY6fKJ8V0bu3hf03E6N7K58420+lyafWjsFvOrTTRdUtSk08REfSskwlDBUoy15vrpIdTpMbN6+aYnvYeD6d2O/mqT8Ajoj5Rjus1f3S9WTo9FHcq9LflezEU9ExZnaW+YnoEAZX/AGh+0yfhHPupi/4N9dXg/VGqt0TGRH0QiBGAEATGSuTrtozKWGhpoXF6m267pZ5d4azFVlbKccFRv/W+ivv4L/B7pwzmfQdu2oxYdmi6BRtAaZbJxWum5HLrUo98x87oUauLrKEdMpP/AOt+pMbUVc+aH31OLUtxRUtZKlKOkqUaqPnj6lhsPDD0o0oakrfzx1kFu7uJxvMBAD02o4WQyohTaSSlKgDdJ03TpFY08ngqnGLQ3rtt8TN9FhnWNxgft2u4llKLxJbcS60daFjg7w0Gm+BEHFYSnNTb0Jxaf2fij1GTR9XSiyptCjgSlJI5SATHysnCsAZ9s4SqF2UVqG6bdbKDrBUbqh4wT5hvRcZBqShj6ebtun4W/jNdVfCz59j6UQyVyVmWWp2XcmaZlLgU5VJWLuOlIBJ80VOXKU6uBnCCu3m6F+5M2UnaRu9jZVWKtXyDkshX7TWYPiLiEx88rYLEUVepBpb2nbzJSknqY32T7EtGbYWJV9BZKaql0JKHHBrGcvEKB4NEg6MY25OrYelXUsRDOXp322+HqJptaD57pTk5DgRyGPqVOcakVODunpRBasKNa+aYy9gPpzY5+aZPwKI+U4/rVX90vUnR6KPWVelvyvZiIeiYsztLfMT0CAMr/tD9pk/COfdTF/wb66vB+qNVbomMiPohECMAlcnMnn7QezUui8cCpRwQ2kml5Z/lpNDQRWZTypSwMLy0yepfd7ke4QcjepKWk8nJCq1YnFS/7x92mhAryYJ0AYnWY+eVJ4jH4i7+KUv5buS/yyWkoow3LHKh205kvO7lKapabGIbQdXKo4VOvvAR32SMkxwNO70zet/Zd3qRalTOZBRcGsIAIAuOxzkU3arr6HXHG80hCklu7iVVG6vA4YDejmsvZUr4R01Ra+JO+jdY3UoKV7je2dja0pVwpDCn0V3LjG7Chyp7JJ7488a8JwnpSj/rqzMyovYWPY/2LJhx9D08jMtIUFhpRBccIoQCAdymumuOFKY1iHlXhFGtSdGgtD0N925eJ6hSs7sf29sqTUnajzJQ25LtOlN0JuuFFNSq0rjvaoiZPyEsZhHVjK0ti2e5mdXNlYuMvsrWYpF4vqQaVuKbcvDk3KSPXFfLI+OjLNdJ/LSvNaD3xkd5luyZl9tmpLTKVIlm1XhewU4vEBShqABNBy1OqnVZDyJPCy4+v0ti3f5NFWpnaEUWOmNJKzeTky1KNza2iJd3sVjGg/RKx+iFaicDFPRy3hauIlQva2pvU99v5p2Gx05JXIoxcGs+kNiEuGyJfO1/TCK6c1eOb8VKU5KR8qykqSxdTiujfR9/qToXzVcw7L5pCLUnA32OfWcOEqilj6xVHd8HpN4CF+/1ZFq9IhG9feMXL2Gs+nNjof8ASZPwCOiPlGO61V/dL1ZOj0Uesq9LflezEU9ExZnaW+YnoEAZX/aH7TJ+Ec+6mL/g311eD9Uaq3RMZEfRCIEYBuOxRbNnSVnIC5lht9wqW8HHEhV4EpSCCcAEhOEfMsqqvWxdSUot6WloepOyJkLKKJ22rQsSeUlUy/JPFAISVuo3IOmm6iAqNVaovyZ7uiN2sybOuzvTIHtxnMr7pfUaDIMuWpZFovpks31OM3czKgtvFtBXdIJB3V6uOmsd1waUlhXnX6T1+CItbpEFHQmo6IA1nYF7qnPBtdKo4nhT0qPhL1RJobTaY5M3hAHy1sh/O854Y9Aj6Hwa6l836kSt0iBi/NQQBxQqKR5nBTi4vU1YI3LIzZRlX2BLz91lYSEFRHyDiaU0/ommkHDeO985yjkPEYWTcU5Q2NK/mtnoTIVFIds5J5PFWcSZRQ5Jm83vdjnLsV0sVXzOKcnbce7LWPcptkySk2SGHETLt2iG2VBaAabm+tO5CRhrryRvweS8TipqMIu29qyXz+y0nmU1HWfPc1MKdcW4s1W4tTijoqpZKlHzkx9LwuHjh6MaUdUVYhyd3c8t6+8Y3S2GD6e2O/mqT8Ajoj5Rjus1f3S9WTo9FHcq9LflezEU9ExZnaW+YnoEAZV/aI7TJ+Ec+6mL7g40sam9z9Uaq3RMXDgj6JnLeRDucEYut4DOCM3W8BnBGLreAzgjN1vAZwRi63gM4IXW8BnBC63g1rYBXemZwji2ulUcXwqVpUfCXqiTQ2m1xyRvCAPlnZEVS15zwx6BH0Hg1Jcjtfa/UiVukQGcEdDdbzUGcEYut4DOCF1vAZwRm63g5eEebQ7gdzgjN1vAZwRm63g9IdArygiMaHqYPqHY7+apPwCOiPlGO6zV/dL1ZOj0Udyr0t+V7MRT0TFmdpb5iegQBGZT5PS08G0zTGfCCopF5abpIx7BQ08seoTlB3i7CxV+sGy6gbXOVwxC3qY8pWD6tUbuV1+2/NmM1HhrIOzFJKhZixQYAreBJCgmg3enSd6grohyuv235sZqHTGxvZiq1kCmgqPlHt1roN2PXSHK6/bfmxmoTGx7ZeP/AE5zQTit3GgqB23SemHK6/bfmxmoR6xLMIqLMdOFezdHe0uafxEOV1+2/NjNQozsf2WoVNmuJwrQre5cMHNOr/3Fyuv235sZqFG9juy1KSna9YvVqSt4BNK0vfKa/wCcOV1+2/NjNQ9/JZZX0Qeke+JDldftvzYzUS+T2SUpZ6lqlWQ0VgBRClqqE1I7NR3zojXUrVKls+Tdt4SSJuNZkIAq1pbHdnTLy3npYLccN5Ss46KnfoFgeaNsK9WCtGTXzMWQ2/JZZX0Qeke+JHvldftvzYzUH5LLK+iD0j3xIcrr9t+bGag/JZZX0Qeke+JDldftvzYzUH5LLK+iD0j3xIcrr9t+bGag/JZZX0Qeke+JDldftvzYzUH5LLK+iD0j3xIcrr9t+bGag/JZZX0Qeke+JDldftvzYzUH5LLK+iD0j3xILF11/W/NjNW4tNnSLcu0hppN1ttIQlNSaJGgVJJPjjQ25O71mSHyr0t+V7MYBMWZ2lvmJ6BADmACACACACACACACACACACACACACACACACACACACACACAK9lXpb8r2YAjZe1nkoSAvAAAYJ/CAFNuXuH6k/hABty9w/Un8IANuXuH6k/hABty9w/Un8IANuXuH6k/hABty9w/Un8IANuXuH6k/hABty9w/Un8IANuXuH6k/hABty9w/Un8IANuXuH6k/hABty9w/Un8IANuXuH6k/hABty9w/Un8IANuXuH6k/hABty9w/Un8IANuXuH6k/hABty9w/Un8IANuXuH6k/hABty9w/Un8IANuXuH6k/hABty9w/Un8IAY2lPuOXbyq0rTADTTeEAf/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2852936"/>
            <a:ext cx="4701982" cy="3526487"/>
          </a:xfrm>
          <a:prstGeom prst="rect">
            <a:avLst/>
          </a:prstGeom>
        </p:spPr>
      </p:pic>
    </p:spTree>
    <p:extLst>
      <p:ext uri="{BB962C8B-B14F-4D97-AF65-F5344CB8AC3E}">
        <p14:creationId xmlns:p14="http://schemas.microsoft.com/office/powerpoint/2010/main" val="2255072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ideas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Draw a line. Mark 0 and 10 (or any number range needed). Roll a dice. Decide where that number would go and write it in. Repeat. This could also be played with playing cards. You can also start at any number and include whatever your child needs, </a:t>
            </a:r>
            <a:r>
              <a:rPr lang="en-GB" dirty="0" err="1" smtClean="0"/>
              <a:t>eg</a:t>
            </a:r>
            <a:r>
              <a:rPr lang="en-GB" dirty="0"/>
              <a:t> </a:t>
            </a:r>
            <a:r>
              <a:rPr lang="en-GB" dirty="0" smtClean="0"/>
              <a:t>decimals or fractions as your child moves into Class 3.</a:t>
            </a:r>
          </a:p>
          <a:p>
            <a:endParaRPr lang="en-GB" dirty="0"/>
          </a:p>
          <a:p>
            <a:r>
              <a:rPr lang="en-GB" dirty="0" err="1" smtClean="0"/>
              <a:t>Inbetweenies</a:t>
            </a:r>
            <a:r>
              <a:rPr lang="en-GB" dirty="0" smtClean="0"/>
              <a:t> </a:t>
            </a:r>
          </a:p>
          <a:p>
            <a:endParaRPr lang="en-GB" dirty="0"/>
          </a:p>
          <a:p>
            <a:endParaRPr lang="en-GB" dirty="0" smtClean="0"/>
          </a:p>
          <a:p>
            <a:pPr marL="0" indent="0">
              <a:buNone/>
            </a:pPr>
            <a:r>
              <a:rPr lang="en-GB" dirty="0" smtClean="0"/>
              <a:t>   </a:t>
            </a:r>
          </a:p>
          <a:p>
            <a:pPr marL="0" indent="0">
              <a:buNone/>
            </a:pPr>
            <a:endParaRPr lang="en-GB" dirty="0"/>
          </a:p>
          <a:p>
            <a:pPr marL="0" indent="0">
              <a:buNone/>
            </a:pPr>
            <a:r>
              <a:rPr lang="en-GB" dirty="0" smtClean="0"/>
              <a:t>Start by asking for a 2 digit number. Place it at the start of the line. Now ask for a higher 2 digit number and place at the end of the line. Now keep asking for numbers in between until you start having to think about decimals and then the fun begins!</a:t>
            </a:r>
            <a:endParaRPr lang="en-GB" dirty="0"/>
          </a:p>
        </p:txBody>
      </p:sp>
      <p:cxnSp>
        <p:nvCxnSpPr>
          <p:cNvPr id="5" name="Straight Connector 4"/>
          <p:cNvCxnSpPr/>
          <p:nvPr/>
        </p:nvCxnSpPr>
        <p:spPr>
          <a:xfrm>
            <a:off x="755576" y="3789040"/>
            <a:ext cx="7128792"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4" y="136099"/>
            <a:ext cx="2160240" cy="132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51799"/>
            <a:ext cx="1907312" cy="126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3900430"/>
            <a:ext cx="688787" cy="369332"/>
          </a:xfrm>
          <a:prstGeom prst="rect">
            <a:avLst/>
          </a:prstGeom>
          <a:noFill/>
        </p:spPr>
        <p:txBody>
          <a:bodyPr wrap="square" rtlCol="0">
            <a:spAutoFit/>
          </a:bodyPr>
          <a:lstStyle/>
          <a:p>
            <a:r>
              <a:rPr lang="en-GB" dirty="0" smtClean="0"/>
              <a:t>39</a:t>
            </a:r>
            <a:endParaRPr lang="en-GB" dirty="0"/>
          </a:p>
        </p:txBody>
      </p:sp>
      <p:sp>
        <p:nvSpPr>
          <p:cNvPr id="8" name="TextBox 7"/>
          <p:cNvSpPr txBox="1"/>
          <p:nvPr/>
        </p:nvSpPr>
        <p:spPr>
          <a:xfrm>
            <a:off x="7483613" y="3923764"/>
            <a:ext cx="688787" cy="369332"/>
          </a:xfrm>
          <a:prstGeom prst="rect">
            <a:avLst/>
          </a:prstGeom>
          <a:noFill/>
        </p:spPr>
        <p:txBody>
          <a:bodyPr wrap="square" rtlCol="0">
            <a:spAutoFit/>
          </a:bodyPr>
          <a:lstStyle/>
          <a:p>
            <a:r>
              <a:rPr lang="en-GB" dirty="0" smtClean="0"/>
              <a:t>67</a:t>
            </a:r>
            <a:endParaRPr lang="en-GB" dirty="0"/>
          </a:p>
        </p:txBody>
      </p:sp>
      <p:sp>
        <p:nvSpPr>
          <p:cNvPr id="9" name="TextBox 8"/>
          <p:cNvSpPr txBox="1"/>
          <p:nvPr/>
        </p:nvSpPr>
        <p:spPr>
          <a:xfrm>
            <a:off x="3851920" y="3900430"/>
            <a:ext cx="688787" cy="369332"/>
          </a:xfrm>
          <a:prstGeom prst="rect">
            <a:avLst/>
          </a:prstGeom>
          <a:noFill/>
        </p:spPr>
        <p:txBody>
          <a:bodyPr wrap="square" rtlCol="0">
            <a:spAutoFit/>
          </a:bodyPr>
          <a:lstStyle/>
          <a:p>
            <a:r>
              <a:rPr lang="en-GB" dirty="0" smtClean="0"/>
              <a:t>50</a:t>
            </a:r>
            <a:endParaRPr lang="en-GB" dirty="0"/>
          </a:p>
        </p:txBody>
      </p:sp>
      <p:sp>
        <p:nvSpPr>
          <p:cNvPr id="10" name="TextBox 9"/>
          <p:cNvSpPr txBox="1"/>
          <p:nvPr/>
        </p:nvSpPr>
        <p:spPr>
          <a:xfrm>
            <a:off x="1377284" y="3900430"/>
            <a:ext cx="688787" cy="369332"/>
          </a:xfrm>
          <a:prstGeom prst="rect">
            <a:avLst/>
          </a:prstGeom>
          <a:noFill/>
        </p:spPr>
        <p:txBody>
          <a:bodyPr wrap="square" rtlCol="0">
            <a:spAutoFit/>
          </a:bodyPr>
          <a:lstStyle/>
          <a:p>
            <a:r>
              <a:rPr lang="en-GB" dirty="0" smtClean="0"/>
              <a:t>40</a:t>
            </a:r>
            <a:endParaRPr lang="en-GB" dirty="0"/>
          </a:p>
        </p:txBody>
      </p:sp>
      <p:sp>
        <p:nvSpPr>
          <p:cNvPr id="11" name="TextBox 10"/>
          <p:cNvSpPr txBox="1"/>
          <p:nvPr/>
        </p:nvSpPr>
        <p:spPr>
          <a:xfrm>
            <a:off x="899592" y="3868164"/>
            <a:ext cx="688787" cy="369332"/>
          </a:xfrm>
          <a:prstGeom prst="rect">
            <a:avLst/>
          </a:prstGeom>
          <a:noFill/>
        </p:spPr>
        <p:txBody>
          <a:bodyPr wrap="square" rtlCol="0">
            <a:spAutoFit/>
          </a:bodyPr>
          <a:lstStyle/>
          <a:p>
            <a:r>
              <a:rPr lang="en-GB" dirty="0" smtClean="0"/>
              <a:t>39.4</a:t>
            </a:r>
            <a:endParaRPr lang="en-GB" dirty="0"/>
          </a:p>
        </p:txBody>
      </p:sp>
    </p:spTree>
    <p:extLst>
      <p:ext uri="{BB962C8B-B14F-4D97-AF65-F5344CB8AC3E}">
        <p14:creationId xmlns:p14="http://schemas.microsoft.com/office/powerpoint/2010/main" val="3105990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Nice or Nasty!</a:t>
            </a:r>
            <a:endParaRPr lang="en-GB" dirty="0"/>
          </a:p>
        </p:txBody>
      </p:sp>
      <p:sp>
        <p:nvSpPr>
          <p:cNvPr id="5" name="Title 1"/>
          <p:cNvSpPr txBox="1">
            <a:spLocks/>
          </p:cNvSpPr>
          <p:nvPr/>
        </p:nvSpPr>
        <p:spPr>
          <a:xfrm>
            <a:off x="539552" y="4581128"/>
            <a:ext cx="27363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t>Nice version!</a:t>
            </a:r>
          </a:p>
          <a:p>
            <a:pPr algn="l"/>
            <a:r>
              <a:rPr lang="en-GB" sz="1600" dirty="0" smtClean="0"/>
              <a:t>Have a target total and the winner is whoever gets closest to that target without going bust.</a:t>
            </a:r>
          </a:p>
          <a:p>
            <a:pPr algn="l"/>
            <a:endParaRPr lang="en-GB" sz="1600" dirty="0"/>
          </a:p>
          <a:p>
            <a:pPr algn="l"/>
            <a:r>
              <a:rPr lang="en-GB" sz="1600" dirty="0" smtClean="0"/>
              <a:t>Nasty version!</a:t>
            </a:r>
          </a:p>
          <a:p>
            <a:pPr algn="l"/>
            <a:r>
              <a:rPr lang="en-GB" sz="1600" dirty="0" smtClean="0"/>
              <a:t>You are allowed to place digits on your partner’s board to make it trickier for them.</a:t>
            </a:r>
            <a:endParaRPr lang="en-GB" sz="1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6672"/>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352" y="805356"/>
            <a:ext cx="21240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2420888"/>
            <a:ext cx="3744416" cy="3323987"/>
          </a:xfrm>
          <a:prstGeom prst="rect">
            <a:avLst/>
          </a:prstGeom>
          <a:noFill/>
        </p:spPr>
        <p:txBody>
          <a:bodyPr wrap="square" rtlCol="0">
            <a:spAutoFit/>
          </a:bodyPr>
          <a:lstStyle/>
          <a:p>
            <a:r>
              <a:rPr lang="en-GB" sz="1400" dirty="0" smtClean="0"/>
              <a:t>This game can be played in a number of ways, including with decimals. Either play it by seeing who can end up with the highest (or lowest) number. You need to decide beforehand. Using a 1-9 dice, take turns to roll it. Whatever number you land on needs to be placed on one of your squares. If you are making a 3 digit number, for example,  and you are seeing who gets the highest number then you would be hoping to place any larger numbers in the hundreds column and smaller ones in the ones column, but you never know what you will roll! You can also play a version where you add numbers and decide on your target total at the start of the game.</a:t>
            </a:r>
            <a:endParaRPr lang="en-GB" sz="1400" dirty="0"/>
          </a:p>
        </p:txBody>
      </p:sp>
      <p:graphicFrame>
        <p:nvGraphicFramePr>
          <p:cNvPr id="10" name="Table 9"/>
          <p:cNvGraphicFramePr>
            <a:graphicFrameLocks noGrp="1"/>
          </p:cNvGraphicFramePr>
          <p:nvPr>
            <p:extLst>
              <p:ext uri="{D42A27DB-BD31-4B8C-83A1-F6EECF244321}">
                <p14:modId xmlns:p14="http://schemas.microsoft.com/office/powerpoint/2010/main" val="3496287360"/>
              </p:ext>
            </p:extLst>
          </p:nvPr>
        </p:nvGraphicFramePr>
        <p:xfrm>
          <a:off x="236954" y="1781164"/>
          <a:ext cx="4417398" cy="1359804"/>
        </p:xfrm>
        <a:graphic>
          <a:graphicData uri="http://schemas.openxmlformats.org/drawingml/2006/table">
            <a:tbl>
              <a:tblPr firstRow="1" bandRow="1">
                <a:tableStyleId>{5940675A-B579-460E-94D1-54222C63F5DA}</a:tableStyleId>
              </a:tblPr>
              <a:tblGrid>
                <a:gridCol w="1472466">
                  <a:extLst>
                    <a:ext uri="{9D8B030D-6E8A-4147-A177-3AD203B41FA5}">
                      <a16:colId xmlns:a16="http://schemas.microsoft.com/office/drawing/2014/main" val="20000"/>
                    </a:ext>
                  </a:extLst>
                </a:gridCol>
                <a:gridCol w="1472466">
                  <a:extLst>
                    <a:ext uri="{9D8B030D-6E8A-4147-A177-3AD203B41FA5}">
                      <a16:colId xmlns:a16="http://schemas.microsoft.com/office/drawing/2014/main" val="20001"/>
                    </a:ext>
                  </a:extLst>
                </a:gridCol>
                <a:gridCol w="1472466">
                  <a:extLst>
                    <a:ext uri="{9D8B030D-6E8A-4147-A177-3AD203B41FA5}">
                      <a16:colId xmlns:a16="http://schemas.microsoft.com/office/drawing/2014/main" val="20002"/>
                    </a:ext>
                  </a:extLst>
                </a:gridCol>
              </a:tblGrid>
              <a:tr h="1359804">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01874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dirty="0" smtClean="0"/>
              <a:t>Aims</a:t>
            </a:r>
            <a:endParaRPr lang="en-GB" dirty="0"/>
          </a:p>
        </p:txBody>
      </p:sp>
      <p:sp>
        <p:nvSpPr>
          <p:cNvPr id="3" name="Subtitle 2"/>
          <p:cNvSpPr>
            <a:spLocks noGrp="1"/>
          </p:cNvSpPr>
          <p:nvPr>
            <p:ph type="subTitle" idx="1"/>
          </p:nvPr>
        </p:nvSpPr>
        <p:spPr>
          <a:xfrm>
            <a:off x="539552" y="1700808"/>
            <a:ext cx="8280920" cy="4032448"/>
          </a:xfrm>
        </p:spPr>
        <p:txBody>
          <a:bodyPr>
            <a:normAutofit fontScale="92500" lnSpcReduction="20000"/>
          </a:bodyPr>
          <a:lstStyle/>
          <a:p>
            <a:pPr marL="457200" indent="-457200" algn="l">
              <a:buFont typeface="Arial" panose="020B0604020202020204" pitchFamily="34" charset="0"/>
              <a:buChar char="•"/>
            </a:pPr>
            <a:r>
              <a:rPr lang="en-GB" dirty="0" smtClean="0">
                <a:solidFill>
                  <a:schemeClr val="tx1"/>
                </a:solidFill>
              </a:rPr>
              <a:t>To get an insight into how Maths is taught in Class 2.</a:t>
            </a:r>
          </a:p>
          <a:p>
            <a:pPr marL="457200" indent="-457200" algn="l">
              <a:buFont typeface="Arial" panose="020B0604020202020204" pitchFamily="34" charset="0"/>
              <a:buChar char="•"/>
            </a:pPr>
            <a:r>
              <a:rPr lang="en-GB" dirty="0" smtClean="0">
                <a:solidFill>
                  <a:schemeClr val="tx1"/>
                </a:solidFill>
              </a:rPr>
              <a:t>Understand what is meant by mastery in mathematics.</a:t>
            </a:r>
          </a:p>
          <a:p>
            <a:pPr marL="457200" indent="-457200" algn="l">
              <a:buFont typeface="Arial" panose="020B0604020202020204" pitchFamily="34" charset="0"/>
              <a:buChar char="•"/>
            </a:pPr>
            <a:r>
              <a:rPr lang="en-GB" dirty="0" smtClean="0">
                <a:solidFill>
                  <a:schemeClr val="tx1"/>
                </a:solidFill>
              </a:rPr>
              <a:t>Identify how fluency impacts upon achieving mastery.</a:t>
            </a:r>
          </a:p>
          <a:p>
            <a:pPr marL="457200" indent="-457200" algn="l">
              <a:buFont typeface="Arial" panose="020B0604020202020204" pitchFamily="34" charset="0"/>
              <a:buChar char="•"/>
            </a:pPr>
            <a:r>
              <a:rPr lang="en-GB" dirty="0" smtClean="0">
                <a:solidFill>
                  <a:schemeClr val="tx1"/>
                </a:solidFill>
              </a:rPr>
              <a:t>To take part in a variety of Maths activities</a:t>
            </a:r>
            <a:r>
              <a:rPr lang="en-GB" dirty="0">
                <a:solidFill>
                  <a:schemeClr val="tx1"/>
                </a:solidFill>
              </a:rPr>
              <a:t>. </a:t>
            </a:r>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a:t>
            </a:r>
            <a:r>
              <a:rPr lang="en-GB" dirty="0">
                <a:solidFill>
                  <a:schemeClr val="tx1"/>
                </a:solidFill>
              </a:rPr>
              <a:t>take away some ideas to support your children at home.</a:t>
            </a:r>
          </a:p>
          <a:p>
            <a:pPr marL="457200" indent="-457200" algn="l">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5204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Warm Up………………</a:t>
            </a:r>
            <a:endParaRPr lang="en-GB" dirty="0"/>
          </a:p>
        </p:txBody>
      </p:sp>
      <p:pic>
        <p:nvPicPr>
          <p:cNvPr id="3" name="Picture 2"/>
          <p:cNvPicPr>
            <a:picLocks noChangeAspect="1"/>
          </p:cNvPicPr>
          <p:nvPr/>
        </p:nvPicPr>
        <p:blipFill>
          <a:blip r:embed="rId3"/>
          <a:stretch>
            <a:fillRect/>
          </a:stretch>
        </p:blipFill>
        <p:spPr>
          <a:xfrm>
            <a:off x="422738" y="1420023"/>
            <a:ext cx="8181710" cy="5028113"/>
          </a:xfrm>
          <a:prstGeom prst="rect">
            <a:avLst/>
          </a:prstGeom>
        </p:spPr>
      </p:pic>
    </p:spTree>
    <p:extLst>
      <p:ext uri="{BB962C8B-B14F-4D97-AF65-F5344CB8AC3E}">
        <p14:creationId xmlns:p14="http://schemas.microsoft.com/office/powerpoint/2010/main" val="3536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7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196752"/>
            <a:ext cx="8349784" cy="5112568"/>
          </a:xfrm>
          <a:prstGeom prst="rect">
            <a:avLst/>
          </a:prstGeom>
        </p:spPr>
      </p:pic>
    </p:spTree>
    <p:extLst>
      <p:ext uri="{BB962C8B-B14F-4D97-AF65-F5344CB8AC3E}">
        <p14:creationId xmlns:p14="http://schemas.microsoft.com/office/powerpoint/2010/main" val="338663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17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1700808"/>
            <a:ext cx="5762625" cy="2016224"/>
          </a:xfrm>
          <a:prstGeom prst="rect">
            <a:avLst/>
          </a:prstGeom>
        </p:spPr>
      </p:pic>
      <p:sp>
        <p:nvSpPr>
          <p:cNvPr id="3" name="TextBox 2"/>
          <p:cNvSpPr txBox="1"/>
          <p:nvPr/>
        </p:nvSpPr>
        <p:spPr>
          <a:xfrm>
            <a:off x="1691680" y="3140968"/>
            <a:ext cx="5762625" cy="1015663"/>
          </a:xfrm>
          <a:prstGeom prst="rect">
            <a:avLst/>
          </a:prstGeom>
          <a:solidFill>
            <a:schemeClr val="bg1"/>
          </a:solidFill>
        </p:spPr>
        <p:txBody>
          <a:bodyPr wrap="square" rtlCol="0">
            <a:spAutoFit/>
          </a:bodyPr>
          <a:lstStyle/>
          <a:p>
            <a:r>
              <a:rPr lang="en-GB" sz="6000" b="1" dirty="0" smtClean="0"/>
              <a:t>5          10          12</a:t>
            </a:r>
            <a:endParaRPr lang="en-GB" sz="6000" b="1" dirty="0"/>
          </a:p>
        </p:txBody>
      </p:sp>
      <p:sp>
        <p:nvSpPr>
          <p:cNvPr id="4" name="TextBox 3"/>
          <p:cNvSpPr txBox="1"/>
          <p:nvPr/>
        </p:nvSpPr>
        <p:spPr>
          <a:xfrm>
            <a:off x="2627784" y="4365104"/>
            <a:ext cx="4968552" cy="646331"/>
          </a:xfrm>
          <a:prstGeom prst="rect">
            <a:avLst/>
          </a:prstGeom>
          <a:noFill/>
        </p:spPr>
        <p:txBody>
          <a:bodyPr wrap="square" rtlCol="0">
            <a:spAutoFit/>
          </a:bodyPr>
          <a:lstStyle/>
          <a:p>
            <a:r>
              <a:rPr lang="en-GB" sz="3600" dirty="0" smtClean="0"/>
              <a:t>Explain your reasoning.</a:t>
            </a:r>
            <a:endParaRPr lang="en-GB" sz="3600" dirty="0"/>
          </a:p>
        </p:txBody>
      </p:sp>
    </p:spTree>
    <p:extLst>
      <p:ext uri="{BB962C8B-B14F-4D97-AF65-F5344CB8AC3E}">
        <p14:creationId xmlns:p14="http://schemas.microsoft.com/office/powerpoint/2010/main" val="2320765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475656" y="1196752"/>
            <a:ext cx="5976664" cy="2800767"/>
          </a:xfrm>
          <a:prstGeom prst="rect">
            <a:avLst/>
          </a:prstGeom>
          <a:noFill/>
        </p:spPr>
        <p:txBody>
          <a:bodyPr wrap="square" rtlCol="0">
            <a:spAutoFit/>
          </a:bodyPr>
          <a:lstStyle/>
          <a:p>
            <a:r>
              <a:rPr lang="en-GB" sz="4800" dirty="0" smtClean="0"/>
              <a:t>How many ways can you make</a:t>
            </a:r>
          </a:p>
          <a:p>
            <a:pPr algn="ctr"/>
            <a:r>
              <a:rPr lang="en-GB" sz="8000" b="1" dirty="0" smtClean="0">
                <a:solidFill>
                  <a:srgbClr val="FF0000"/>
                </a:solidFill>
              </a:rPr>
              <a:t>12</a:t>
            </a:r>
            <a:r>
              <a:rPr lang="en-GB" sz="8000" dirty="0" smtClean="0"/>
              <a:t>?</a:t>
            </a:r>
            <a:endParaRPr lang="en-GB" sz="8000" dirty="0"/>
          </a:p>
        </p:txBody>
      </p:sp>
    </p:spTree>
    <p:extLst>
      <p:ext uri="{BB962C8B-B14F-4D97-AF65-F5344CB8AC3E}">
        <p14:creationId xmlns:p14="http://schemas.microsoft.com/office/powerpoint/2010/main" val="4260017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966</Words>
  <Application>Microsoft Office PowerPoint</Application>
  <PresentationFormat>On-screen Show (4:3)</PresentationFormat>
  <Paragraphs>96</Paragraphs>
  <Slides>23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SassoonPrimaryInfant</vt:lpstr>
      <vt:lpstr>Office Theme</vt:lpstr>
      <vt:lpstr>Maths at Little Gaddesden in Class 2</vt:lpstr>
      <vt:lpstr>Thinking is at the heart of Mathematics and therefore should be at the heart of Mathematical teaching and learning. We believe that all children can do Maths (and do it well).</vt:lpstr>
      <vt:lpstr>Aims</vt:lpstr>
      <vt:lpstr>Warm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Sense!</vt:lpstr>
      <vt:lpstr>PowerPoint Presentation</vt:lpstr>
      <vt:lpstr>The reason the use of concrete resources and pictorial representation is so important.</vt:lpstr>
      <vt:lpstr>PowerPoint Presentation</vt:lpstr>
      <vt:lpstr>PowerPoint Presentation</vt:lpstr>
      <vt:lpstr>PowerPoint Presentation</vt:lpstr>
      <vt:lpstr>How many different ways can you make 5?</vt:lpstr>
      <vt:lpstr>Fluency</vt:lpstr>
      <vt:lpstr>Bonds to 10 &amp; 20</vt:lpstr>
      <vt:lpstr>Fluency</vt:lpstr>
      <vt:lpstr>Activity ideas</vt:lpstr>
      <vt:lpstr>Nice or Nasty!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is at the heart of Mathematics and therefore should be at the heart of mathematical teaching and learning.</dc:title>
  <dc:creator>amaguire</dc:creator>
  <cp:lastModifiedBy>AllenM</cp:lastModifiedBy>
  <cp:revision>110</cp:revision>
  <cp:lastPrinted>2019-02-26T09:58:43Z</cp:lastPrinted>
  <dcterms:created xsi:type="dcterms:W3CDTF">2015-01-23T20:53:54Z</dcterms:created>
  <dcterms:modified xsi:type="dcterms:W3CDTF">2020-01-22T13:03:20Z</dcterms:modified>
</cp:coreProperties>
</file>